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Lst>
  <p:sldSz cy="5143500" cx="9144000"/>
  <p:notesSz cx="6858000" cy="9144000"/>
  <p:embeddedFontLst>
    <p:embeddedFont>
      <p:font typeface="Roboto"/>
      <p:regular r:id="rId54"/>
      <p:bold r:id="rId55"/>
      <p:italic r:id="rId56"/>
      <p:boldItalic r:id="rId57"/>
    </p:embeddedFont>
    <p:embeddedFont>
      <p:font typeface="PT Sans Narrow"/>
      <p:regular r:id="rId58"/>
      <p:bold r:id="rId59"/>
    </p:embeddedFont>
    <p:embeddedFont>
      <p:font typeface="Open Sans"/>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BCA2FC6-E74B-4845-817D-70F7005BA29C}">
  <a:tblStyle styleId="{DBCA2FC6-E74B-4845-817D-70F7005BA29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37A3912-8258-439B-BA36-6CB00468B630}"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OpenSans-italic.fntdata"/><Relationship Id="rId61" Type="http://schemas.openxmlformats.org/officeDocument/2006/relationships/font" Target="fonts/OpenSans-bold.fntdata"/><Relationship Id="rId20" Type="http://schemas.openxmlformats.org/officeDocument/2006/relationships/slide" Target="slides/slide14.xml"/><Relationship Id="rId63" Type="http://schemas.openxmlformats.org/officeDocument/2006/relationships/font" Target="fonts/OpenSans-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OpenSans-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PTSansNarrow-bold.fntdata"/><Relationship Id="rId14" Type="http://schemas.openxmlformats.org/officeDocument/2006/relationships/slide" Target="slides/slide8.xml"/><Relationship Id="rId58" Type="http://schemas.openxmlformats.org/officeDocument/2006/relationships/font" Target="fonts/PTSansNarrow-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vement.uber.com/?lang=en-US"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vement.uber.com/explore/seattle/speeds/query?dt%5Btpb%5D=ALL_DAY&amp;dt%5Bwd;%5D=1,2,3,4,5,6,7&amp;dt%5Bdr%5D%5Bsd%5D=2019-12-01&amp;dt%5Bdr%5D%5Bed%5D=2019-12-31&amp;ff=&amp;lang=en-U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7e4a7fb8c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7e4a7fb8c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0e31092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0e31092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8102c684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8102c684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0e31092d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0e31092d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e4a7fb8c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e4a7fb8c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102c6848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102c6848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e4a7fb8c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e4a7fb8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7e4a7f56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7e4a7f56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0fb821da2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0fb821da2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e4a7f56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e4a7f56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666666"/>
                </a:solidFill>
                <a:latin typeface="Roboto"/>
                <a:ea typeface="Roboto"/>
                <a:cs typeface="Roboto"/>
                <a:sym typeface="Roboto"/>
              </a:rPr>
              <a:t>For this analysis, we considered the </a:t>
            </a:r>
            <a:r>
              <a:rPr b="1" lang="en" sz="1200">
                <a:solidFill>
                  <a:srgbClr val="666666"/>
                </a:solidFill>
                <a:latin typeface="Roboto"/>
                <a:ea typeface="Roboto"/>
                <a:cs typeface="Roboto"/>
                <a:sym typeface="Roboto"/>
              </a:rPr>
              <a:t>actual day of the festival</a:t>
            </a:r>
            <a:r>
              <a:rPr lang="en" sz="1200">
                <a:solidFill>
                  <a:srgbClr val="666666"/>
                </a:solidFill>
                <a:latin typeface="Roboto"/>
                <a:ea typeface="Roboto"/>
                <a:cs typeface="Roboto"/>
                <a:sym typeface="Roboto"/>
              </a:rPr>
              <a:t>, </a:t>
            </a:r>
            <a:r>
              <a:rPr b="1" lang="en" sz="1200">
                <a:solidFill>
                  <a:srgbClr val="666666"/>
                </a:solidFill>
                <a:latin typeface="Roboto"/>
                <a:ea typeface="Roboto"/>
                <a:cs typeface="Roboto"/>
                <a:sym typeface="Roboto"/>
              </a:rPr>
              <a:t>one day prior</a:t>
            </a:r>
            <a:r>
              <a:rPr lang="en" sz="1200">
                <a:solidFill>
                  <a:srgbClr val="666666"/>
                </a:solidFill>
                <a:latin typeface="Roboto"/>
                <a:ea typeface="Roboto"/>
                <a:cs typeface="Roboto"/>
                <a:sym typeface="Roboto"/>
              </a:rPr>
              <a:t> to the festival as well as the </a:t>
            </a:r>
            <a:r>
              <a:rPr b="1" lang="en" sz="1200">
                <a:solidFill>
                  <a:srgbClr val="666666"/>
                </a:solidFill>
                <a:latin typeface="Roboto"/>
                <a:ea typeface="Roboto"/>
                <a:cs typeface="Roboto"/>
                <a:sym typeface="Roboto"/>
              </a:rPr>
              <a:t>nearest weekend</a:t>
            </a:r>
            <a:r>
              <a:rPr lang="en" sz="1200">
                <a:solidFill>
                  <a:srgbClr val="666666"/>
                </a:solidFill>
                <a:latin typeface="Roboto"/>
                <a:ea typeface="Roboto"/>
                <a:cs typeface="Roboto"/>
                <a:sym typeface="Roboto"/>
              </a:rPr>
              <a:t> days. This has been done to account for the holiday period when people take time off to celebrate.</a:t>
            </a:r>
            <a:endParaRPr sz="1200">
              <a:solidFill>
                <a:srgbClr val="6666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80d2abd96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80d2abd96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Link to data source: </a:t>
            </a:r>
            <a:r>
              <a:rPr lang="en" u="sng">
                <a:solidFill>
                  <a:schemeClr val="hlink"/>
                </a:solidFill>
                <a:hlinkClick r:id="rId2"/>
              </a:rPr>
              <a:t>https://movement.uber.com/?lang=en-US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0fb821da2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0fb821da2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70fb821d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70fb821d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e4a7f56c1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e4a7f56c1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70fb821da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70fb821da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For the Welch test, we got power as 41.5% due to a small sample size (10 per group). To obtain 80% power, we would require at least 27 samples per group. To obtain 90% power, we would require at least 36 samples per group. Uber does not provide this much data and hence this result should be interpreted with more caution.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812a00b9e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812a00b9e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e4a7f56c1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e4a7f56c1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80d2abd96a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80d2abd96a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80d2abd96a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0d2abd96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80d2abd96a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0d2abd96a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80d2abd96a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80d2abd96a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80d2abd96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80d2abd96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Uber Seattle Travel Speeds:</a:t>
            </a:r>
            <a:r>
              <a:rPr lang="en"/>
              <a:t> </a:t>
            </a:r>
            <a:r>
              <a:rPr lang="en" u="sng">
                <a:solidFill>
                  <a:srgbClr val="0000FF"/>
                </a:solidFill>
                <a:hlinkClick r:id="rId2"/>
              </a:rPr>
              <a:t>https://movement.uber.com/explore/seattle/speeds/query?dt[tpb]=ALL_DAY&amp;dt[wd;]=1,2,3,4,5,6,7&amp;dt[dr][sd]=2019-12-01&amp;dt[dr][ed]=2019-12-31&amp;ff=&amp;lang=en-US</a:t>
            </a:r>
            <a:endParaRPr>
              <a:solidFill>
                <a:srgbClr val="0000FF"/>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0fb821da2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0fb821da2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400">
                <a:solidFill>
                  <a:schemeClr val="dk2"/>
                </a:solidFill>
                <a:latin typeface="Roboto"/>
                <a:ea typeface="Roboto"/>
                <a:cs typeface="Roboto"/>
                <a:sym typeface="Roboto"/>
              </a:rPr>
              <a:t>Since the sample sizes are large, non-normality of the data does not matter.</a:t>
            </a:r>
            <a:endParaRPr sz="1400">
              <a:latin typeface="Roboto"/>
              <a:ea typeface="Roboto"/>
              <a:cs typeface="Roboto"/>
              <a:sym typeface="Roboto"/>
            </a:endParaRPr>
          </a:p>
          <a:p>
            <a:pPr indent="0" lvl="0" marL="0" rtl="0" algn="l">
              <a:spcBef>
                <a:spcPts val="16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80d2abd96a_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80d2abd96a_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0fb821da2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70fb821da2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8146047b7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8146047b7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70fb821da2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0fb821da2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8146047b7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8146047b7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8102c68485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8102c68485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0fb821da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70fb821da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70fb821da2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0fb821da2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70fb821da2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70fb821da2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80ee17ee9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80ee17ee9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70fb821da2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0fb821da2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8146047b7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8146047b7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7e4a7fb8c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7e4a7fb8c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80e31092d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0e31092d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8146047b7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146047b7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7e4a7f56c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7e4a7f56c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815a1cd9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815a1cd9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solidFill>
                <a:srgbClr val="666666"/>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8146047b7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8146047b7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80ee17ee9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80ee17ee9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0ee17ee9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0ee17ee9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0fb821da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0fb821da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0d2abd96a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0d2abd96a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e4a7fb8c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e4a7fb8c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way of life has lot of factors that may somehow influence the speed of travel, making this </a:t>
            </a:r>
            <a:r>
              <a:rPr lang="en"/>
              <a:t>hypothesis</a:t>
            </a:r>
            <a:r>
              <a:rPr lang="en"/>
              <a:t> interesting.</a:t>
            </a:r>
            <a:endParaRPr/>
          </a:p>
          <a:p>
            <a:pPr indent="0" lvl="0" marL="0" rtl="0" algn="l">
              <a:spcBef>
                <a:spcPts val="0"/>
              </a:spcBef>
              <a:spcAft>
                <a:spcPts val="0"/>
              </a:spcAft>
              <a:buNone/>
            </a:pPr>
            <a:r>
              <a:rPr lang="en"/>
              <a:t>The hypothesis is for each day of the week, not just weekdays.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slide" Target="/ppt/slides/slide3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movement.uber.com/?lang=en-US" TargetMode="Externa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slide" Target="/ppt/slides/slide40.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slide" Target="/ppt/slides/slide3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slide" Target="/ppt/slides/slide37.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jp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slide" Target="/ppt/slides/slide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slide" Target="/ppt/slides/slid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Uber Rides</a:t>
            </a:r>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Travel Speeds in Seattle</a:t>
            </a:r>
            <a:endParaRPr>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a:p>
            <a:pPr indent="0" lvl="0" marL="0" rtl="0" algn="ctr">
              <a:spcBef>
                <a:spcPts val="0"/>
              </a:spcBef>
              <a:spcAft>
                <a:spcPts val="0"/>
              </a:spcAft>
              <a:buNone/>
            </a:pPr>
            <a:r>
              <a:rPr i="1" lang="en" sz="1200">
                <a:latin typeface="Roboto"/>
                <a:ea typeface="Roboto"/>
                <a:cs typeface="Roboto"/>
                <a:sym typeface="Roboto"/>
              </a:rPr>
              <a:t>Authors: Aboli M, Harini R, Mayank G, Samarth M</a:t>
            </a:r>
            <a:endParaRPr i="1" sz="1200">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a:t>
            </a:r>
            <a:endParaRPr/>
          </a:p>
          <a:p>
            <a:pPr indent="0" lvl="0" marL="0" rtl="0" algn="l">
              <a:spcBef>
                <a:spcPts val="0"/>
              </a:spcBef>
              <a:spcAft>
                <a:spcPts val="0"/>
              </a:spcAft>
              <a:buNone/>
            </a:pPr>
            <a:r>
              <a:t/>
            </a:r>
            <a:endParaRPr/>
          </a:p>
        </p:txBody>
      </p:sp>
      <p:sp>
        <p:nvSpPr>
          <p:cNvPr id="147" name="Google Shape;147;p22"/>
          <p:cNvSpPr txBox="1"/>
          <p:nvPr>
            <p:ph idx="1" type="body"/>
          </p:nvPr>
        </p:nvSpPr>
        <p:spPr>
          <a:xfrm>
            <a:off x="311700" y="1142150"/>
            <a:ext cx="13512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2"/>
                </a:solidFill>
                <a:latin typeface="Roboto"/>
                <a:ea typeface="Roboto"/>
                <a:cs typeface="Roboto"/>
                <a:sym typeface="Roboto"/>
              </a:rPr>
              <a:t>MEAN TRAVEL SPEED OVER MONTHS</a:t>
            </a:r>
            <a:endParaRPr/>
          </a:p>
        </p:txBody>
      </p:sp>
      <p:sp>
        <p:nvSpPr>
          <p:cNvPr id="148" name="Google Shape;148;p22"/>
          <p:cNvSpPr txBox="1"/>
          <p:nvPr/>
        </p:nvSpPr>
        <p:spPr>
          <a:xfrm>
            <a:off x="2672125" y="3578500"/>
            <a:ext cx="63144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i="1" lang="en" sz="1000">
                <a:solidFill>
                  <a:schemeClr val="accent2"/>
                </a:solidFill>
                <a:latin typeface="Roboto"/>
                <a:ea typeface="Roboto"/>
                <a:cs typeface="Roboto"/>
                <a:sym typeface="Roboto"/>
              </a:rPr>
              <a:t>Note:</a:t>
            </a:r>
            <a:r>
              <a:rPr i="1" lang="en" sz="1000">
                <a:solidFill>
                  <a:srgbClr val="666666"/>
                </a:solidFill>
                <a:latin typeface="Roboto"/>
                <a:ea typeface="Roboto"/>
                <a:cs typeface="Roboto"/>
                <a:sym typeface="Roboto"/>
              </a:rPr>
              <a:t> Y-axis scale has been adjusted for the range to provide magnified view of the trends</a:t>
            </a:r>
            <a:endParaRPr i="1" sz="1000">
              <a:latin typeface="Open Sans"/>
              <a:ea typeface="Open Sans"/>
              <a:cs typeface="Open Sans"/>
              <a:sym typeface="Open Sans"/>
            </a:endParaRPr>
          </a:p>
        </p:txBody>
      </p:sp>
      <p:pic>
        <p:nvPicPr>
          <p:cNvPr id="149" name="Google Shape;149;p22"/>
          <p:cNvPicPr preferRelativeResize="0"/>
          <p:nvPr/>
        </p:nvPicPr>
        <p:blipFill>
          <a:blip r:embed="rId3">
            <a:alphaModFix/>
          </a:blip>
          <a:stretch>
            <a:fillRect/>
          </a:stretch>
        </p:blipFill>
        <p:spPr>
          <a:xfrm>
            <a:off x="234025" y="3030525"/>
            <a:ext cx="2249049" cy="1445398"/>
          </a:xfrm>
          <a:prstGeom prst="rect">
            <a:avLst/>
          </a:prstGeom>
          <a:noFill/>
          <a:ln>
            <a:noFill/>
          </a:ln>
        </p:spPr>
      </p:pic>
      <p:pic>
        <p:nvPicPr>
          <p:cNvPr id="150" name="Google Shape;150;p22"/>
          <p:cNvPicPr preferRelativeResize="0"/>
          <p:nvPr/>
        </p:nvPicPr>
        <p:blipFill>
          <a:blip r:embed="rId4">
            <a:alphaModFix/>
          </a:blip>
          <a:stretch>
            <a:fillRect/>
          </a:stretch>
        </p:blipFill>
        <p:spPr>
          <a:xfrm>
            <a:off x="2672203" y="174675"/>
            <a:ext cx="6314285" cy="3416400"/>
          </a:xfrm>
          <a:prstGeom prst="rect">
            <a:avLst/>
          </a:prstGeom>
          <a:noFill/>
          <a:ln cap="flat" cmpd="sng" w="28575">
            <a:solidFill>
              <a:schemeClr val="dk1"/>
            </a:solidFill>
            <a:prstDash val="solid"/>
            <a:round/>
            <a:headEnd len="sm" w="sm" type="none"/>
            <a:tailEnd len="sm" w="sm" type="none"/>
          </a:ln>
        </p:spPr>
      </p:pic>
      <p:sp>
        <p:nvSpPr>
          <p:cNvPr id="151" name="Google Shape;151;p22"/>
          <p:cNvSpPr/>
          <p:nvPr/>
        </p:nvSpPr>
        <p:spPr>
          <a:xfrm>
            <a:off x="244125" y="2913675"/>
            <a:ext cx="2249100" cy="5886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1829150" y="2070325"/>
            <a:ext cx="676800" cy="707400"/>
          </a:xfrm>
          <a:prstGeom prst="bentArrow">
            <a:avLst>
              <a:gd fmla="val 25000" name="adj1"/>
              <a:gd fmla="val 25000" name="adj2"/>
              <a:gd fmla="val 25000" name="adj3"/>
              <a:gd fmla="val 43750" name="adj4"/>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txBox="1"/>
          <p:nvPr/>
        </p:nvSpPr>
        <p:spPr>
          <a:xfrm>
            <a:off x="2586300" y="4094825"/>
            <a:ext cx="6314400" cy="876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Font typeface="Roboto"/>
              <a:buChar char="●"/>
            </a:pPr>
            <a:r>
              <a:rPr b="1" lang="en">
                <a:solidFill>
                  <a:schemeClr val="dk2"/>
                </a:solidFill>
                <a:latin typeface="Roboto"/>
                <a:ea typeface="Roboto"/>
                <a:cs typeface="Roboto"/>
                <a:sym typeface="Roboto"/>
              </a:rPr>
              <a:t>Sundays </a:t>
            </a:r>
            <a:r>
              <a:rPr lang="en">
                <a:solidFill>
                  <a:schemeClr val="dk2"/>
                </a:solidFill>
                <a:latin typeface="Roboto"/>
                <a:ea typeface="Roboto"/>
                <a:cs typeface="Roboto"/>
                <a:sym typeface="Roboto"/>
              </a:rPr>
              <a:t>are consistently faster around the year</a:t>
            </a:r>
            <a:endParaRPr>
              <a:solidFill>
                <a:schemeClr val="dk2"/>
              </a:solidFill>
              <a:latin typeface="Roboto"/>
              <a:ea typeface="Roboto"/>
              <a:cs typeface="Roboto"/>
              <a:sym typeface="Roboto"/>
            </a:endParaRPr>
          </a:p>
          <a:p>
            <a:pPr indent="-317500" lvl="0" marL="457200" rtl="0" algn="l">
              <a:spcBef>
                <a:spcPts val="1000"/>
              </a:spcBef>
              <a:spcAft>
                <a:spcPts val="0"/>
              </a:spcAft>
              <a:buClr>
                <a:schemeClr val="dk2"/>
              </a:buClr>
              <a:buSzPts val="1400"/>
              <a:buFont typeface="Roboto"/>
              <a:buChar char="●"/>
            </a:pPr>
            <a:r>
              <a:rPr b="1" lang="en">
                <a:solidFill>
                  <a:schemeClr val="dk2"/>
                </a:solidFill>
                <a:latin typeface="Roboto"/>
                <a:ea typeface="Roboto"/>
                <a:cs typeface="Roboto"/>
                <a:sym typeface="Roboto"/>
              </a:rPr>
              <a:t>Mondays </a:t>
            </a:r>
            <a:r>
              <a:rPr lang="en">
                <a:solidFill>
                  <a:schemeClr val="dk2"/>
                </a:solidFill>
                <a:latin typeface="Roboto"/>
                <a:ea typeface="Roboto"/>
                <a:cs typeface="Roboto"/>
                <a:sym typeface="Roboto"/>
              </a:rPr>
              <a:t>are surprisingly faster than Saturday and other weekdays</a:t>
            </a:r>
            <a:endParaRPr>
              <a:solidFill>
                <a:schemeClr val="dk2"/>
              </a:solidFill>
              <a:latin typeface="Roboto"/>
              <a:ea typeface="Roboto"/>
              <a:cs typeface="Roboto"/>
              <a:sym typeface="Roboto"/>
            </a:endParaRPr>
          </a:p>
          <a:p>
            <a:pPr indent="0" lvl="0" marL="457200" rtl="0" algn="l">
              <a:spcBef>
                <a:spcPts val="1000"/>
              </a:spcBef>
              <a:spcAft>
                <a:spcPts val="0"/>
              </a:spcAft>
              <a:buNone/>
            </a:pPr>
            <a:r>
              <a:t/>
            </a:r>
            <a:endParaRPr>
              <a:solidFill>
                <a:schemeClr val="dk2"/>
              </a:solidFill>
              <a:latin typeface="Roboto"/>
              <a:ea typeface="Roboto"/>
              <a:cs typeface="Roboto"/>
              <a:sym typeface="Roboto"/>
            </a:endParaRPr>
          </a:p>
        </p:txBody>
      </p:sp>
      <p:sp>
        <p:nvSpPr>
          <p:cNvPr id="154" name="Google Shape;154;p22"/>
          <p:cNvSpPr txBox="1"/>
          <p:nvPr/>
        </p:nvSpPr>
        <p:spPr>
          <a:xfrm rot="-5400000">
            <a:off x="2213150" y="1734250"/>
            <a:ext cx="1173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latin typeface="Open Sans"/>
                <a:ea typeface="Open Sans"/>
                <a:cs typeface="Open Sans"/>
                <a:sym typeface="Open Sans"/>
              </a:rPr>
              <a:t>Mean Speed MPH</a:t>
            </a:r>
            <a:endParaRPr b="1" sz="700">
              <a:latin typeface="Open Sans"/>
              <a:ea typeface="Open Sans"/>
              <a:cs typeface="Open Sans"/>
              <a:sym typeface="Open Sans"/>
            </a:endParaRPr>
          </a:p>
        </p:txBody>
      </p:sp>
      <p:sp>
        <p:nvSpPr>
          <p:cNvPr id="155" name="Google Shape;155;p22"/>
          <p:cNvSpPr txBox="1"/>
          <p:nvPr/>
        </p:nvSpPr>
        <p:spPr>
          <a:xfrm>
            <a:off x="2745800" y="216425"/>
            <a:ext cx="3904800" cy="18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SEATTLE MEAN UBER SPEED FOR DAY OF WEEK OVER MONTHS</a:t>
            </a:r>
            <a:endParaRPr b="1" sz="900">
              <a:latin typeface="Open Sans"/>
              <a:ea typeface="Open Sans"/>
              <a:cs typeface="Open Sans"/>
              <a:sym typeface="Open Sans"/>
            </a:endParaRPr>
          </a:p>
        </p:txBody>
      </p:sp>
      <p:sp>
        <p:nvSpPr>
          <p:cNvPr id="156" name="Google Shape;156;p22"/>
          <p:cNvSpPr txBox="1"/>
          <p:nvPr/>
        </p:nvSpPr>
        <p:spPr>
          <a:xfrm>
            <a:off x="157825" y="4329950"/>
            <a:ext cx="2514300" cy="45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i="1" lang="en" sz="900">
                <a:solidFill>
                  <a:schemeClr val="accent2"/>
                </a:solidFill>
                <a:latin typeface="Roboto"/>
                <a:ea typeface="Roboto"/>
                <a:cs typeface="Roboto"/>
                <a:sym typeface="Roboto"/>
              </a:rPr>
              <a:t>Note:</a:t>
            </a:r>
            <a:r>
              <a:rPr i="1" lang="en" sz="900">
                <a:solidFill>
                  <a:srgbClr val="666666"/>
                </a:solidFill>
                <a:latin typeface="Roboto"/>
                <a:ea typeface="Roboto"/>
                <a:cs typeface="Roboto"/>
                <a:sym typeface="Roboto"/>
              </a:rPr>
              <a:t> Minified view with Y-axis </a:t>
            </a:r>
            <a:r>
              <a:rPr i="1" lang="en" sz="900">
                <a:solidFill>
                  <a:srgbClr val="666666"/>
                </a:solidFill>
                <a:latin typeface="Roboto"/>
                <a:ea typeface="Roboto"/>
                <a:cs typeface="Roboto"/>
                <a:sym typeface="Roboto"/>
              </a:rPr>
              <a:t>starting at 0</a:t>
            </a:r>
            <a:endParaRPr i="1" sz="9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Variance</a:t>
            </a:r>
            <a:endParaRPr/>
          </a:p>
        </p:txBody>
      </p:sp>
      <p:sp>
        <p:nvSpPr>
          <p:cNvPr id="162" name="Google Shape;162;p23"/>
          <p:cNvSpPr txBox="1"/>
          <p:nvPr>
            <p:ph idx="1" type="body"/>
          </p:nvPr>
        </p:nvSpPr>
        <p:spPr>
          <a:xfrm>
            <a:off x="311700" y="1266325"/>
            <a:ext cx="34392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We noticed some </a:t>
            </a:r>
            <a:r>
              <a:rPr lang="en" sz="1400"/>
              <a:t>egregious</a:t>
            </a:r>
            <a:r>
              <a:rPr lang="en" sz="1400"/>
              <a:t> </a:t>
            </a:r>
            <a:r>
              <a:rPr b="1" lang="en" sz="1400"/>
              <a:t>outliers</a:t>
            </a:r>
            <a:r>
              <a:rPr lang="en" sz="1400"/>
              <a:t>, resulting due to public holidays on </a:t>
            </a:r>
            <a:r>
              <a:rPr lang="en" sz="1400"/>
              <a:t>weekdays</a:t>
            </a:r>
            <a:r>
              <a:rPr lang="en" sz="1400"/>
              <a:t> and</a:t>
            </a:r>
            <a:r>
              <a:rPr lang="en" sz="1400"/>
              <a:t> other miscellaneous factors.</a:t>
            </a:r>
            <a:endParaRPr sz="1400"/>
          </a:p>
          <a:p>
            <a:pPr indent="-317500" lvl="0" marL="457200" rtl="0" algn="l">
              <a:spcBef>
                <a:spcPts val="1000"/>
              </a:spcBef>
              <a:spcAft>
                <a:spcPts val="0"/>
              </a:spcAft>
              <a:buSzPts val="1400"/>
              <a:buChar char="●"/>
            </a:pPr>
            <a:r>
              <a:rPr lang="en" sz="1400"/>
              <a:t>For the purpose of our analysis, we decided to cap such outliers at the 95th percentile of that particular day.</a:t>
            </a:r>
            <a:endParaRPr sz="1400"/>
          </a:p>
          <a:p>
            <a:pPr indent="-317500" lvl="0" marL="457200" rtl="0" algn="l">
              <a:spcBef>
                <a:spcPts val="1000"/>
              </a:spcBef>
              <a:spcAft>
                <a:spcPts val="0"/>
              </a:spcAft>
              <a:buSzPts val="1400"/>
              <a:buChar char="●"/>
            </a:pPr>
            <a:r>
              <a:rPr lang="en" sz="1400"/>
              <a:t>Variance </a:t>
            </a:r>
            <a:r>
              <a:rPr lang="en" sz="1400"/>
              <a:t>become</a:t>
            </a:r>
            <a:r>
              <a:rPr lang="en" sz="1400"/>
              <a:t>s</a:t>
            </a:r>
            <a:r>
              <a:rPr lang="en" sz="1400"/>
              <a:t> significantly more </a:t>
            </a:r>
            <a:r>
              <a:rPr b="1" lang="en" sz="1400"/>
              <a:t>consistent</a:t>
            </a:r>
            <a:r>
              <a:rPr lang="en" sz="1400"/>
              <a:t> after outlier treatment</a:t>
            </a:r>
            <a:endParaRPr sz="1400"/>
          </a:p>
        </p:txBody>
      </p:sp>
      <p:sp>
        <p:nvSpPr>
          <p:cNvPr id="163" name="Google Shape;163;p23"/>
          <p:cNvSpPr txBox="1"/>
          <p:nvPr/>
        </p:nvSpPr>
        <p:spPr>
          <a:xfrm>
            <a:off x="3930525" y="522875"/>
            <a:ext cx="19530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pen Sans"/>
                <a:ea typeface="Open Sans"/>
                <a:cs typeface="Open Sans"/>
                <a:sym typeface="Open Sans"/>
              </a:rPr>
              <a:t>Original Speeds</a:t>
            </a:r>
            <a:endParaRPr b="1" sz="1000">
              <a:latin typeface="Open Sans"/>
              <a:ea typeface="Open Sans"/>
              <a:cs typeface="Open Sans"/>
              <a:sym typeface="Open Sans"/>
            </a:endParaRPr>
          </a:p>
        </p:txBody>
      </p:sp>
      <p:sp>
        <p:nvSpPr>
          <p:cNvPr id="164" name="Google Shape;164;p23"/>
          <p:cNvSpPr txBox="1"/>
          <p:nvPr/>
        </p:nvSpPr>
        <p:spPr>
          <a:xfrm>
            <a:off x="6657275" y="506100"/>
            <a:ext cx="1953000" cy="2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Open Sans"/>
                <a:ea typeface="Open Sans"/>
                <a:cs typeface="Open Sans"/>
                <a:sym typeface="Open Sans"/>
              </a:rPr>
              <a:t>C</a:t>
            </a:r>
            <a:r>
              <a:rPr b="1" lang="en" sz="1000">
                <a:latin typeface="Open Sans"/>
                <a:ea typeface="Open Sans"/>
                <a:cs typeface="Open Sans"/>
                <a:sym typeface="Open Sans"/>
              </a:rPr>
              <a:t>apped Speeds</a:t>
            </a:r>
            <a:endParaRPr b="1" sz="1000">
              <a:latin typeface="Open Sans"/>
              <a:ea typeface="Open Sans"/>
              <a:cs typeface="Open Sans"/>
              <a:sym typeface="Open Sans"/>
            </a:endParaRPr>
          </a:p>
        </p:txBody>
      </p:sp>
      <p:pic>
        <p:nvPicPr>
          <p:cNvPr id="165" name="Google Shape;165;p23"/>
          <p:cNvPicPr preferRelativeResize="0"/>
          <p:nvPr/>
        </p:nvPicPr>
        <p:blipFill>
          <a:blip r:embed="rId3">
            <a:alphaModFix/>
          </a:blip>
          <a:stretch>
            <a:fillRect/>
          </a:stretch>
        </p:blipFill>
        <p:spPr>
          <a:xfrm>
            <a:off x="6284588" y="761675"/>
            <a:ext cx="2821136" cy="3914701"/>
          </a:xfrm>
          <a:prstGeom prst="rect">
            <a:avLst/>
          </a:prstGeom>
          <a:noFill/>
          <a:ln>
            <a:noFill/>
          </a:ln>
        </p:spPr>
      </p:pic>
      <p:pic>
        <p:nvPicPr>
          <p:cNvPr id="166" name="Google Shape;166;p23"/>
          <p:cNvPicPr preferRelativeResize="0"/>
          <p:nvPr/>
        </p:nvPicPr>
        <p:blipFill>
          <a:blip r:embed="rId4">
            <a:alphaModFix/>
          </a:blip>
          <a:stretch>
            <a:fillRect/>
          </a:stretch>
        </p:blipFill>
        <p:spPr>
          <a:xfrm>
            <a:off x="3586570" y="782237"/>
            <a:ext cx="2698030" cy="3873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Normality</a:t>
            </a:r>
            <a:endParaRPr/>
          </a:p>
        </p:txBody>
      </p:sp>
      <p:sp>
        <p:nvSpPr>
          <p:cNvPr id="172" name="Google Shape;172;p24"/>
          <p:cNvSpPr txBox="1"/>
          <p:nvPr>
            <p:ph idx="1" type="body"/>
          </p:nvPr>
        </p:nvSpPr>
        <p:spPr>
          <a:xfrm>
            <a:off x="311700" y="1113925"/>
            <a:ext cx="8520600" cy="635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Histogram and Q-Q plot</a:t>
            </a:r>
            <a:r>
              <a:rPr lang="en" sz="1600"/>
              <a:t> for population do not offer significant evidence against normal distribution assumption</a:t>
            </a:r>
            <a:endParaRPr sz="1600"/>
          </a:p>
        </p:txBody>
      </p:sp>
      <p:pic>
        <p:nvPicPr>
          <p:cNvPr id="173" name="Google Shape;173;p24"/>
          <p:cNvPicPr preferRelativeResize="0"/>
          <p:nvPr/>
        </p:nvPicPr>
        <p:blipFill>
          <a:blip r:embed="rId3">
            <a:alphaModFix/>
          </a:blip>
          <a:stretch>
            <a:fillRect/>
          </a:stretch>
        </p:blipFill>
        <p:spPr>
          <a:xfrm>
            <a:off x="248500" y="1882675"/>
            <a:ext cx="4168126" cy="2634699"/>
          </a:xfrm>
          <a:prstGeom prst="rect">
            <a:avLst/>
          </a:prstGeom>
          <a:noFill/>
          <a:ln cap="flat" cmpd="sng" w="38100">
            <a:solidFill>
              <a:schemeClr val="dk1"/>
            </a:solidFill>
            <a:prstDash val="solid"/>
            <a:round/>
            <a:headEnd len="sm" w="sm" type="none"/>
            <a:tailEnd len="sm" w="sm" type="none"/>
          </a:ln>
        </p:spPr>
      </p:pic>
      <p:pic>
        <p:nvPicPr>
          <p:cNvPr id="174" name="Google Shape;174;p24"/>
          <p:cNvPicPr preferRelativeResize="0"/>
          <p:nvPr/>
        </p:nvPicPr>
        <p:blipFill>
          <a:blip r:embed="rId4">
            <a:alphaModFix/>
          </a:blip>
          <a:stretch>
            <a:fillRect/>
          </a:stretch>
        </p:blipFill>
        <p:spPr>
          <a:xfrm>
            <a:off x="4634850" y="1882675"/>
            <a:ext cx="4253926" cy="2634701"/>
          </a:xfrm>
          <a:prstGeom prst="rect">
            <a:avLst/>
          </a:prstGeom>
          <a:noFill/>
          <a:ln cap="flat" cmpd="sng" w="38100">
            <a:solidFill>
              <a:schemeClr val="dk1"/>
            </a:solidFill>
            <a:prstDash val="solid"/>
            <a:round/>
            <a:headEnd len="sm" w="sm" type="none"/>
            <a:tailEnd len="sm" w="sm" type="none"/>
          </a:ln>
        </p:spPr>
      </p:pic>
      <p:sp>
        <p:nvSpPr>
          <p:cNvPr id="175" name="Google Shape;175;p24"/>
          <p:cNvSpPr txBox="1"/>
          <p:nvPr/>
        </p:nvSpPr>
        <p:spPr>
          <a:xfrm>
            <a:off x="248500" y="4517375"/>
            <a:ext cx="8052000" cy="30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000">
                <a:solidFill>
                  <a:schemeClr val="accent2"/>
                </a:solidFill>
                <a:latin typeface="Roboto"/>
                <a:ea typeface="Roboto"/>
                <a:cs typeface="Roboto"/>
                <a:sym typeface="Roboto"/>
              </a:rPr>
              <a:t>Note:</a:t>
            </a:r>
            <a:r>
              <a:rPr lang="en" sz="1000">
                <a:solidFill>
                  <a:srgbClr val="666666"/>
                </a:solidFill>
                <a:latin typeface="Roboto"/>
                <a:ea typeface="Roboto"/>
                <a:cs typeface="Roboto"/>
                <a:sym typeface="Roboto"/>
              </a:rPr>
              <a:t> </a:t>
            </a:r>
            <a:r>
              <a:rPr lang="en" sz="1000">
                <a:solidFill>
                  <a:srgbClr val="666666"/>
                </a:solidFill>
                <a:latin typeface="Roboto"/>
                <a:ea typeface="Roboto"/>
                <a:cs typeface="Roboto"/>
                <a:sym typeface="Roboto"/>
              </a:rPr>
              <a:t>Both graphs are based on data points obtained after capping outliers at 95th percentile. </a:t>
            </a:r>
            <a:endParaRPr sz="10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a:t>
            </a:r>
            <a:endParaRPr/>
          </a:p>
        </p:txBody>
      </p:sp>
      <p:sp>
        <p:nvSpPr>
          <p:cNvPr id="181" name="Google Shape;181;p25"/>
          <p:cNvSpPr txBox="1"/>
          <p:nvPr>
            <p:ph idx="1" type="body"/>
          </p:nvPr>
        </p:nvSpPr>
        <p:spPr>
          <a:xfrm>
            <a:off x="311700" y="12560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accent2"/>
                </a:solidFill>
                <a:latin typeface="Roboto"/>
                <a:ea typeface="Roboto"/>
                <a:cs typeface="Roboto"/>
                <a:sym typeface="Roboto"/>
              </a:rPr>
              <a:t>The average travel speed for Uber rides was the same for all 7 days of the week in Seattle in 2019</a:t>
            </a:r>
            <a:r>
              <a:rPr lang="en" sz="1600">
                <a:solidFill>
                  <a:schemeClr val="accent2"/>
                </a:solidFill>
                <a:latin typeface="Roboto"/>
                <a:ea typeface="Roboto"/>
                <a:cs typeface="Roboto"/>
                <a:sym typeface="Roboto"/>
              </a:rPr>
              <a:t>.</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lang="en" sz="1600">
                <a:solidFill>
                  <a:srgbClr val="000000"/>
                </a:solidFill>
                <a:latin typeface="Roboto"/>
                <a:ea typeface="Roboto"/>
                <a:cs typeface="Roboto"/>
                <a:sym typeface="Roboto"/>
              </a:rPr>
              <a:t>μ1 = μ2 = μ3 = μ4 = μ5 = μ6 = μ7 </a:t>
            </a:r>
            <a:endParaRPr sz="1600">
              <a:solidFill>
                <a:srgbClr val="000000"/>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rgbClr val="666666"/>
                </a:solidFill>
                <a:latin typeface="Roboto"/>
                <a:ea typeface="Roboto"/>
                <a:cs typeface="Roboto"/>
                <a:sym typeface="Roboto"/>
              </a:rPr>
              <a:t>where μ1 through μ7 are the average travel speeds for Monday through Sunday respectively for Seattle in 2019.</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6"/>
          <p:cNvSpPr txBox="1"/>
          <p:nvPr/>
        </p:nvSpPr>
        <p:spPr>
          <a:xfrm>
            <a:off x="540300" y="1667900"/>
            <a:ext cx="3336000" cy="2215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2"/>
                </a:solidFill>
                <a:latin typeface="Roboto"/>
                <a:ea typeface="Roboto"/>
                <a:cs typeface="Roboto"/>
                <a:sym typeface="Roboto"/>
              </a:rPr>
              <a:t>ASSUMPTIONS</a:t>
            </a:r>
            <a:endParaRPr sz="1800">
              <a:solidFill>
                <a:schemeClr val="dk2"/>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chemeClr val="dk2"/>
                </a:solidFill>
                <a:latin typeface="Open Sans"/>
                <a:ea typeface="Open Sans"/>
                <a:cs typeface="Open Sans"/>
                <a:sym typeface="Open Sans"/>
              </a:rPr>
              <a:t>Independence</a:t>
            </a:r>
            <a:r>
              <a:rPr lang="en" sz="1800">
                <a:solidFill>
                  <a:schemeClr val="dk2"/>
                </a:solidFill>
                <a:latin typeface="Open Sans"/>
                <a:ea typeface="Open Sans"/>
                <a:cs typeface="Open Sans"/>
                <a:sym typeface="Open Sans"/>
              </a:rPr>
              <a:t>			</a:t>
            </a:r>
            <a:endParaRPr sz="1800">
              <a:solidFill>
                <a:schemeClr val="dk2"/>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chemeClr val="dk2"/>
                </a:solidFill>
                <a:latin typeface="Open Sans"/>
                <a:ea typeface="Open Sans"/>
                <a:cs typeface="Open Sans"/>
                <a:sym typeface="Open Sans"/>
              </a:rPr>
              <a:t>Equal Variance			</a:t>
            </a:r>
            <a:endParaRPr sz="1800">
              <a:solidFill>
                <a:schemeClr val="dk2"/>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chemeClr val="dk2"/>
                </a:solidFill>
                <a:latin typeface="Open Sans"/>
                <a:ea typeface="Open Sans"/>
                <a:cs typeface="Open Sans"/>
                <a:sym typeface="Open Sans"/>
              </a:rPr>
              <a:t>Large Sample/Normality</a:t>
            </a:r>
            <a:endParaRPr sz="18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a:latin typeface="Open Sans"/>
              <a:ea typeface="Open Sans"/>
              <a:cs typeface="Open Sans"/>
              <a:sym typeface="Open Sans"/>
            </a:endParaRPr>
          </a:p>
        </p:txBody>
      </p:sp>
      <p:sp>
        <p:nvSpPr>
          <p:cNvPr id="187" name="Google Shape;187;p26"/>
          <p:cNvSpPr txBox="1"/>
          <p:nvPr>
            <p:ph type="title"/>
          </p:nvPr>
        </p:nvSpPr>
        <p:spPr>
          <a:xfrm>
            <a:off x="3879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a:t>
            </a:r>
            <a:endParaRPr/>
          </a:p>
          <a:p>
            <a:pPr indent="0" lvl="0" marL="0" rtl="0" algn="l">
              <a:spcBef>
                <a:spcPts val="0"/>
              </a:spcBef>
              <a:spcAft>
                <a:spcPts val="0"/>
              </a:spcAft>
              <a:buNone/>
            </a:pPr>
            <a:r>
              <a:t/>
            </a:r>
            <a:endParaRPr/>
          </a:p>
        </p:txBody>
      </p:sp>
      <p:sp>
        <p:nvSpPr>
          <p:cNvPr id="188" name="Google Shape;188;p26"/>
          <p:cNvSpPr txBox="1"/>
          <p:nvPr>
            <p:ph idx="1" type="body"/>
          </p:nvPr>
        </p:nvSpPr>
        <p:spPr>
          <a:xfrm>
            <a:off x="540300" y="1142150"/>
            <a:ext cx="80337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accent2"/>
                </a:solidFill>
                <a:latin typeface="Roboto"/>
                <a:ea typeface="Roboto"/>
                <a:cs typeface="Roboto"/>
                <a:sym typeface="Roboto"/>
              </a:rPr>
              <a:t>METHODOLOGY</a:t>
            </a:r>
            <a:r>
              <a:rPr lang="en"/>
              <a:t>: Analysis of Variance (ANOVA)</a:t>
            </a:r>
            <a:endParaRPr/>
          </a:p>
          <a:p>
            <a:pPr indent="0" lvl="0" marL="0" rtl="0" algn="l">
              <a:spcBef>
                <a:spcPts val="0"/>
              </a:spcBef>
              <a:spcAft>
                <a:spcPts val="0"/>
              </a:spcAft>
              <a:buNone/>
            </a:pPr>
            <a:r>
              <a:t/>
            </a:r>
            <a:endParaRPr/>
          </a:p>
          <a:p>
            <a:pPr indent="0" lvl="0" marL="0" rtl="0" algn="l">
              <a:spcBef>
                <a:spcPts val="1000"/>
              </a:spcBef>
              <a:spcAft>
                <a:spcPts val="1000"/>
              </a:spcAft>
              <a:buNone/>
            </a:pPr>
            <a:r>
              <a:t/>
            </a:r>
            <a:endParaRPr/>
          </a:p>
        </p:txBody>
      </p:sp>
      <p:pic>
        <p:nvPicPr>
          <p:cNvPr id="189" name="Google Shape;189;p26"/>
          <p:cNvPicPr preferRelativeResize="0"/>
          <p:nvPr/>
        </p:nvPicPr>
        <p:blipFill>
          <a:blip r:embed="rId3">
            <a:alphaModFix/>
          </a:blip>
          <a:stretch>
            <a:fillRect/>
          </a:stretch>
        </p:blipFill>
        <p:spPr>
          <a:xfrm>
            <a:off x="2358725" y="2209237"/>
            <a:ext cx="280650" cy="280675"/>
          </a:xfrm>
          <a:prstGeom prst="rect">
            <a:avLst/>
          </a:prstGeom>
          <a:noFill/>
          <a:ln>
            <a:noFill/>
          </a:ln>
        </p:spPr>
      </p:pic>
      <p:pic>
        <p:nvPicPr>
          <p:cNvPr id="190" name="Google Shape;190;p26"/>
          <p:cNvPicPr preferRelativeResize="0"/>
          <p:nvPr/>
        </p:nvPicPr>
        <p:blipFill>
          <a:blip r:embed="rId3">
            <a:alphaModFix/>
          </a:blip>
          <a:stretch>
            <a:fillRect/>
          </a:stretch>
        </p:blipFill>
        <p:spPr>
          <a:xfrm>
            <a:off x="2358725" y="2656987"/>
            <a:ext cx="280650" cy="280675"/>
          </a:xfrm>
          <a:prstGeom prst="rect">
            <a:avLst/>
          </a:prstGeom>
          <a:noFill/>
          <a:ln>
            <a:noFill/>
          </a:ln>
        </p:spPr>
      </p:pic>
      <p:pic>
        <p:nvPicPr>
          <p:cNvPr id="191" name="Google Shape;191;p26"/>
          <p:cNvPicPr preferRelativeResize="0"/>
          <p:nvPr/>
        </p:nvPicPr>
        <p:blipFill>
          <a:blip r:embed="rId3">
            <a:alphaModFix/>
          </a:blip>
          <a:stretch>
            <a:fillRect/>
          </a:stretch>
        </p:blipFill>
        <p:spPr>
          <a:xfrm>
            <a:off x="3327125" y="3057850"/>
            <a:ext cx="280650" cy="280675"/>
          </a:xfrm>
          <a:prstGeom prst="rect">
            <a:avLst/>
          </a:prstGeom>
          <a:noFill/>
          <a:ln>
            <a:noFill/>
          </a:ln>
        </p:spPr>
      </p:pic>
      <p:sp>
        <p:nvSpPr>
          <p:cNvPr id="192" name="Google Shape;192;p26"/>
          <p:cNvSpPr txBox="1"/>
          <p:nvPr/>
        </p:nvSpPr>
        <p:spPr>
          <a:xfrm>
            <a:off x="4113900" y="1667850"/>
            <a:ext cx="4307700" cy="22155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chemeClr val="accent2"/>
                </a:solidFill>
                <a:latin typeface="Roboto"/>
                <a:ea typeface="Roboto"/>
                <a:cs typeface="Roboto"/>
                <a:sym typeface="Roboto"/>
              </a:rPr>
              <a:t>OUTCOME</a:t>
            </a:r>
            <a:endParaRPr sz="1800">
              <a:solidFill>
                <a:schemeClr val="dk2"/>
              </a:solidFill>
              <a:latin typeface="Open Sans"/>
              <a:ea typeface="Open Sans"/>
              <a:cs typeface="Open Sans"/>
              <a:sym typeface="Open Sans"/>
            </a:endParaRPr>
          </a:p>
          <a:p>
            <a:pPr indent="0" lvl="0" marL="0" rtl="0" algn="l">
              <a:lnSpc>
                <a:spcPct val="100000"/>
              </a:lnSpc>
              <a:spcBef>
                <a:spcPts val="1000"/>
              </a:spcBef>
              <a:spcAft>
                <a:spcPts val="0"/>
              </a:spcAft>
              <a:buNone/>
            </a:pPr>
            <a:r>
              <a:rPr b="1" lang="en" sz="2000">
                <a:solidFill>
                  <a:schemeClr val="accent1"/>
                </a:solidFill>
                <a:highlight>
                  <a:srgbClr val="FFFFFF"/>
                </a:highlight>
                <a:latin typeface="Courier New"/>
                <a:ea typeface="Courier New"/>
                <a:cs typeface="Courier New"/>
                <a:sym typeface="Courier New"/>
              </a:rPr>
              <a:t>F-STATISTIC = 152.8</a:t>
            </a:r>
            <a:r>
              <a:rPr lang="en"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0" lvl="0" marL="0" rtl="0" algn="l">
              <a:lnSpc>
                <a:spcPct val="115000"/>
              </a:lnSpc>
              <a:spcBef>
                <a:spcPts val="1000"/>
              </a:spcBef>
              <a:spcAft>
                <a:spcPts val="0"/>
              </a:spcAft>
              <a:buNone/>
            </a:pPr>
            <a:r>
              <a:rPr b="1" lang="en" sz="2000">
                <a:solidFill>
                  <a:schemeClr val="accent1"/>
                </a:solidFill>
                <a:highlight>
                  <a:srgbClr val="FFFFFF"/>
                </a:highlight>
                <a:latin typeface="Courier New"/>
                <a:ea typeface="Courier New"/>
                <a:cs typeface="Courier New"/>
                <a:sym typeface="Courier New"/>
              </a:rPr>
              <a:t>P-VALUE = &lt; 2e-16</a:t>
            </a:r>
            <a:r>
              <a:rPr lang="en" sz="900">
                <a:highlight>
                  <a:srgbClr val="FFFFFF"/>
                </a:highlight>
                <a:latin typeface="Courier New"/>
                <a:ea typeface="Courier New"/>
                <a:cs typeface="Courier New"/>
                <a:sym typeface="Courier New"/>
              </a:rPr>
              <a:t>    </a:t>
            </a:r>
            <a:endParaRPr sz="900">
              <a:highlight>
                <a:srgbClr val="FFFFFF"/>
              </a:highlight>
              <a:latin typeface="Courier New"/>
              <a:ea typeface="Courier New"/>
              <a:cs typeface="Courier New"/>
              <a:sym typeface="Courier New"/>
            </a:endParaRPr>
          </a:p>
          <a:p>
            <a:pPr indent="457200" lvl="0" marL="914400" rtl="0" algn="l">
              <a:lnSpc>
                <a:spcPct val="115000"/>
              </a:lnSpc>
              <a:spcBef>
                <a:spcPts val="1000"/>
              </a:spcBef>
              <a:spcAft>
                <a:spcPts val="0"/>
              </a:spcAft>
              <a:buNone/>
            </a:pPr>
            <a:r>
              <a:rPr b="1" lang="en" sz="900">
                <a:highlight>
                  <a:srgbClr val="FFFFFF"/>
                </a:highlight>
                <a:latin typeface="Courier New"/>
                <a:ea typeface="Courier New"/>
                <a:cs typeface="Courier New"/>
                <a:sym typeface="Courier New"/>
              </a:rPr>
              <a:t>Df   Sum Sq   Mean Sq  F value  Pr(&gt;F)    </a:t>
            </a:r>
            <a:endParaRPr b="1" sz="900">
              <a:highlight>
                <a:srgbClr val="FFFFFF"/>
              </a:highlight>
              <a:latin typeface="Courier New"/>
              <a:ea typeface="Courier New"/>
              <a:cs typeface="Courier New"/>
              <a:sym typeface="Courier New"/>
            </a:endParaRPr>
          </a:p>
          <a:p>
            <a:pPr indent="0" lvl="0" marL="0" rtl="0" algn="l">
              <a:lnSpc>
                <a:spcPct val="115000"/>
              </a:lnSpc>
              <a:spcBef>
                <a:spcPts val="1000"/>
              </a:spcBef>
              <a:spcAft>
                <a:spcPts val="0"/>
              </a:spcAft>
              <a:buNone/>
            </a:pPr>
            <a:r>
              <a:rPr b="1" lang="en" sz="900">
                <a:highlight>
                  <a:srgbClr val="FFFFFF"/>
                </a:highlight>
                <a:latin typeface="Courier New"/>
                <a:ea typeface="Courier New"/>
                <a:cs typeface="Courier New"/>
                <a:sym typeface="Courier New"/>
              </a:rPr>
              <a:t>factor(dayofweek)   6    312.2    52.04    152.8    &lt;2e-16 </a:t>
            </a:r>
            <a:endParaRPr b="1" sz="900">
              <a:highlight>
                <a:srgbClr val="FFFFFF"/>
              </a:highlight>
              <a:latin typeface="Courier New"/>
              <a:ea typeface="Courier New"/>
              <a:cs typeface="Courier New"/>
              <a:sym typeface="Courier New"/>
            </a:endParaRPr>
          </a:p>
          <a:p>
            <a:pPr indent="0" lvl="0" marL="0" rtl="0" algn="l">
              <a:lnSpc>
                <a:spcPct val="145000"/>
              </a:lnSpc>
              <a:spcBef>
                <a:spcPts val="1000"/>
              </a:spcBef>
              <a:spcAft>
                <a:spcPts val="0"/>
              </a:spcAft>
              <a:buNone/>
            </a:pPr>
            <a:r>
              <a:rPr b="1" lang="en" sz="900">
                <a:highlight>
                  <a:srgbClr val="FFFFFF"/>
                </a:highlight>
                <a:latin typeface="Courier New"/>
                <a:ea typeface="Courier New"/>
                <a:cs typeface="Courier New"/>
                <a:sym typeface="Courier New"/>
              </a:rPr>
              <a:t>Residuals         356    121.2    0.34          </a:t>
            </a:r>
            <a:endParaRPr b="1" sz="900">
              <a:highlight>
                <a:srgbClr val="FFFFFF"/>
              </a:highlight>
              <a:latin typeface="Courier New"/>
              <a:ea typeface="Courier New"/>
              <a:cs typeface="Courier New"/>
              <a:sym typeface="Courier New"/>
            </a:endParaRPr>
          </a:p>
          <a:p>
            <a:pPr indent="0" lvl="0" marL="0" rtl="0" algn="l">
              <a:lnSpc>
                <a:spcPct val="115000"/>
              </a:lnSpc>
              <a:spcBef>
                <a:spcPts val="1000"/>
              </a:spcBef>
              <a:spcAft>
                <a:spcPts val="0"/>
              </a:spcAft>
              <a:buNone/>
            </a:pPr>
            <a:r>
              <a:t/>
            </a:r>
            <a:endParaRPr b="1" sz="1800">
              <a:solidFill>
                <a:schemeClr val="dk2"/>
              </a:solidFill>
              <a:latin typeface="Open Sans"/>
              <a:ea typeface="Open Sans"/>
              <a:cs typeface="Open Sans"/>
              <a:sym typeface="Open Sans"/>
            </a:endParaRPr>
          </a:p>
          <a:p>
            <a:pPr indent="0" lvl="0" marL="0" rtl="0" algn="l">
              <a:spcBef>
                <a:spcPts val="1000"/>
              </a:spcBef>
              <a:spcAft>
                <a:spcPts val="0"/>
              </a:spcAft>
              <a:buNone/>
            </a:pPr>
            <a:r>
              <a:t/>
            </a:r>
            <a:endParaRPr>
              <a:latin typeface="Open Sans"/>
              <a:ea typeface="Open Sans"/>
              <a:cs typeface="Open Sans"/>
              <a:sym typeface="Open Sans"/>
            </a:endParaRPr>
          </a:p>
        </p:txBody>
      </p:sp>
      <p:sp>
        <p:nvSpPr>
          <p:cNvPr id="193" name="Google Shape;193;p26"/>
          <p:cNvSpPr txBox="1"/>
          <p:nvPr/>
        </p:nvSpPr>
        <p:spPr>
          <a:xfrm>
            <a:off x="531150" y="4558700"/>
            <a:ext cx="8052000" cy="60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i="1" lang="en" sz="1200">
                <a:solidFill>
                  <a:schemeClr val="accent2"/>
                </a:solidFill>
                <a:latin typeface="Roboto"/>
                <a:ea typeface="Roboto"/>
                <a:cs typeface="Roboto"/>
                <a:sym typeface="Roboto"/>
              </a:rPr>
              <a:t>Note:</a:t>
            </a:r>
            <a:r>
              <a:rPr i="1" lang="en" sz="1200">
                <a:solidFill>
                  <a:srgbClr val="666666"/>
                </a:solidFill>
                <a:latin typeface="Roboto"/>
                <a:ea typeface="Roboto"/>
                <a:cs typeface="Roboto"/>
                <a:sym typeface="Roboto"/>
              </a:rPr>
              <a:t> </a:t>
            </a:r>
            <a:r>
              <a:rPr i="1" lang="en" sz="1200">
                <a:solidFill>
                  <a:srgbClr val="666666"/>
                </a:solidFill>
                <a:latin typeface="Roboto"/>
                <a:ea typeface="Roboto"/>
                <a:cs typeface="Roboto"/>
                <a:sym typeface="Roboto"/>
              </a:rPr>
              <a:t> R code used for this hypothesis testing can be found in </a:t>
            </a:r>
            <a:r>
              <a:rPr i="1" lang="en" sz="1200" u="sng">
                <a:solidFill>
                  <a:schemeClr val="hlink"/>
                </a:solidFill>
                <a:latin typeface="Roboto"/>
                <a:ea typeface="Roboto"/>
                <a:cs typeface="Roboto"/>
                <a:sym typeface="Roboto"/>
                <a:hlinkClick action="ppaction://hlinksldjump" r:id="rId4"/>
              </a:rPr>
              <a:t>Appendix 1</a:t>
            </a:r>
            <a:r>
              <a:rPr i="1" lang="en" sz="1200">
                <a:solidFill>
                  <a:srgbClr val="666666"/>
                </a:solidFill>
                <a:latin typeface="Roboto"/>
                <a:ea typeface="Roboto"/>
                <a:cs typeface="Roboto"/>
                <a:sym typeface="Roboto"/>
              </a:rPr>
              <a:t>.</a:t>
            </a:r>
            <a:endParaRPr i="1" sz="1200">
              <a:latin typeface="Open Sans"/>
              <a:ea typeface="Open Sans"/>
              <a:cs typeface="Open Sans"/>
              <a:sym typeface="Open Sans"/>
            </a:endParaRPr>
          </a:p>
        </p:txBody>
      </p:sp>
      <p:sp>
        <p:nvSpPr>
          <p:cNvPr id="194" name="Google Shape;194;p26"/>
          <p:cNvSpPr txBox="1"/>
          <p:nvPr/>
        </p:nvSpPr>
        <p:spPr>
          <a:xfrm>
            <a:off x="531150" y="4092375"/>
            <a:ext cx="7890300" cy="41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accent2"/>
                </a:solidFill>
                <a:latin typeface="Roboto"/>
                <a:ea typeface="Roboto"/>
                <a:cs typeface="Roboto"/>
                <a:sym typeface="Roboto"/>
              </a:rPr>
              <a:t>RESULT: </a:t>
            </a:r>
            <a:r>
              <a:rPr b="1" lang="en" sz="1800">
                <a:solidFill>
                  <a:schemeClr val="dk2"/>
                </a:solidFill>
                <a:latin typeface="Open Sans"/>
                <a:ea typeface="Open Sans"/>
                <a:cs typeface="Open Sans"/>
                <a:sym typeface="Open Sans"/>
              </a:rPr>
              <a:t>We can reject the null hypothesis at 95% confidence level</a:t>
            </a:r>
            <a:endParaRPr b="1" sz="1800">
              <a:solidFill>
                <a:schemeClr val="dk2"/>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b="1" sz="1800">
              <a:solidFill>
                <a:schemeClr val="accent2"/>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Residual Diagnostic</a:t>
            </a:r>
            <a:endParaRPr/>
          </a:p>
        </p:txBody>
      </p:sp>
      <p:sp>
        <p:nvSpPr>
          <p:cNvPr id="200" name="Google Shape;200;p27"/>
          <p:cNvSpPr txBox="1"/>
          <p:nvPr>
            <p:ph idx="1" type="body"/>
          </p:nvPr>
        </p:nvSpPr>
        <p:spPr>
          <a:xfrm>
            <a:off x="218750" y="1901400"/>
            <a:ext cx="3032700" cy="217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Our equality of variance assumption was further corroborated by the boxplot showing variances of the residual for all 7 groups</a:t>
            </a:r>
            <a:endParaRPr sz="1400"/>
          </a:p>
          <a:p>
            <a:pPr indent="-317500" lvl="0" marL="457200" rtl="0" algn="l">
              <a:spcBef>
                <a:spcPts val="1000"/>
              </a:spcBef>
              <a:spcAft>
                <a:spcPts val="0"/>
              </a:spcAft>
              <a:buSzPts val="1400"/>
              <a:buChar char="●"/>
            </a:pPr>
            <a:r>
              <a:rPr lang="en" sz="1400"/>
              <a:t>The plot can be interpreted as indicating </a:t>
            </a:r>
            <a:r>
              <a:rPr b="1" lang="en" sz="1400"/>
              <a:t>no evidence against equality of variances</a:t>
            </a:r>
            <a:r>
              <a:rPr lang="en" sz="1400"/>
              <a:t>. </a:t>
            </a:r>
            <a:endParaRPr sz="1400"/>
          </a:p>
        </p:txBody>
      </p:sp>
      <p:pic>
        <p:nvPicPr>
          <p:cNvPr id="201" name="Google Shape;201;p27"/>
          <p:cNvPicPr preferRelativeResize="0"/>
          <p:nvPr/>
        </p:nvPicPr>
        <p:blipFill>
          <a:blip r:embed="rId3">
            <a:alphaModFix/>
          </a:blip>
          <a:stretch>
            <a:fillRect/>
          </a:stretch>
        </p:blipFill>
        <p:spPr>
          <a:xfrm>
            <a:off x="3411700" y="1073525"/>
            <a:ext cx="5466276" cy="3377349"/>
          </a:xfrm>
          <a:prstGeom prst="rect">
            <a:avLst/>
          </a:prstGeom>
          <a:noFill/>
          <a:ln cap="flat" cmpd="sng" w="28575">
            <a:solidFill>
              <a:schemeClr val="lt1"/>
            </a:solidFill>
            <a:prstDash val="solid"/>
            <a:round/>
            <a:headEnd len="sm" w="sm" type="none"/>
            <a:tailEnd len="sm" w="sm" type="none"/>
          </a:ln>
        </p:spPr>
      </p:pic>
      <p:sp>
        <p:nvSpPr>
          <p:cNvPr id="202" name="Google Shape;202;p27"/>
          <p:cNvSpPr txBox="1"/>
          <p:nvPr>
            <p:ph idx="1" type="body"/>
          </p:nvPr>
        </p:nvSpPr>
        <p:spPr>
          <a:xfrm>
            <a:off x="373675" y="1152425"/>
            <a:ext cx="2239500" cy="78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2"/>
                </a:solidFill>
                <a:latin typeface="Roboto"/>
                <a:ea typeface="Roboto"/>
                <a:cs typeface="Roboto"/>
                <a:sym typeface="Roboto"/>
              </a:rPr>
              <a:t>RESIDUAL DIAGNOSTIC FOR EQUALITY OF VARIANCE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Inferences</a:t>
            </a:r>
            <a:endParaRPr/>
          </a:p>
          <a:p>
            <a:pPr indent="0" lvl="0" marL="0" rtl="0" algn="l">
              <a:spcBef>
                <a:spcPts val="0"/>
              </a:spcBef>
              <a:spcAft>
                <a:spcPts val="0"/>
              </a:spcAft>
              <a:buNone/>
            </a:pPr>
            <a:r>
              <a:t/>
            </a:r>
            <a:endParaRPr/>
          </a:p>
        </p:txBody>
      </p:sp>
      <p:sp>
        <p:nvSpPr>
          <p:cNvPr id="208" name="Google Shape;208;p28"/>
          <p:cNvSpPr txBox="1"/>
          <p:nvPr>
            <p:ph idx="1" type="body"/>
          </p:nvPr>
        </p:nvSpPr>
        <p:spPr>
          <a:xfrm>
            <a:off x="311700" y="1142150"/>
            <a:ext cx="8520600" cy="37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666666"/>
                </a:solidFill>
                <a:latin typeface="Roboto"/>
                <a:ea typeface="Roboto"/>
                <a:cs typeface="Roboto"/>
                <a:sym typeface="Roboto"/>
              </a:rPr>
              <a:t>We can infer that </a:t>
            </a:r>
            <a:r>
              <a:rPr b="1" lang="en" sz="1600">
                <a:solidFill>
                  <a:srgbClr val="666666"/>
                </a:solidFill>
                <a:latin typeface="Roboto"/>
                <a:ea typeface="Roboto"/>
                <a:cs typeface="Roboto"/>
                <a:sym typeface="Roboto"/>
              </a:rPr>
              <a:t>mean speed for Uber rides in Seattle in 2019 is not same for each day of the week</a:t>
            </a:r>
            <a:r>
              <a:rPr lang="en" sz="1600">
                <a:solidFill>
                  <a:srgbClr val="666666"/>
                </a:solidFill>
                <a:latin typeface="Roboto"/>
                <a:ea typeface="Roboto"/>
                <a:cs typeface="Roboto"/>
                <a:sym typeface="Roboto"/>
              </a:rPr>
              <a:t>. This is in agreement with our results from descriptive statistics and trends analysis. Important to note that </a:t>
            </a:r>
            <a:r>
              <a:rPr b="1" lang="en" sz="1600">
                <a:solidFill>
                  <a:srgbClr val="666666"/>
                </a:solidFill>
                <a:latin typeface="Roboto"/>
                <a:ea typeface="Roboto"/>
                <a:cs typeface="Roboto"/>
                <a:sym typeface="Roboto"/>
              </a:rPr>
              <a:t>mean speed is taken across streets without accounting for number of cars</a:t>
            </a:r>
            <a:r>
              <a:rPr lang="en" sz="1600">
                <a:solidFill>
                  <a:srgbClr val="666666"/>
                </a:solidFill>
                <a:latin typeface="Roboto"/>
                <a:ea typeface="Roboto"/>
                <a:cs typeface="Roboto"/>
                <a:sym typeface="Roboto"/>
              </a:rPr>
              <a:t>. </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sz="1600">
              <a:solidFill>
                <a:srgbClr val="666666"/>
              </a:solidFill>
              <a:latin typeface="Roboto"/>
              <a:ea typeface="Roboto"/>
              <a:cs typeface="Roboto"/>
              <a:sym typeface="Roboto"/>
            </a:endParaRPr>
          </a:p>
          <a:p>
            <a:pPr indent="0" lvl="0" marL="0" rtl="0" algn="l">
              <a:spcBef>
                <a:spcPts val="0"/>
              </a:spcBef>
              <a:spcAft>
                <a:spcPts val="0"/>
              </a:spcAft>
              <a:buNone/>
            </a:pPr>
            <a:r>
              <a:rPr lang="en" sz="1600">
                <a:solidFill>
                  <a:srgbClr val="666666"/>
                </a:solidFill>
                <a:latin typeface="Roboto"/>
                <a:ea typeface="Roboto"/>
                <a:cs typeface="Roboto"/>
                <a:sym typeface="Roboto"/>
              </a:rPr>
              <a:t>To drill down further, we also performed ANOVA test by grouping days as </a:t>
            </a:r>
            <a:r>
              <a:rPr b="1" lang="en" sz="1600">
                <a:solidFill>
                  <a:srgbClr val="666666"/>
                </a:solidFill>
                <a:latin typeface="Roboto"/>
                <a:ea typeface="Roboto"/>
                <a:cs typeface="Roboto"/>
                <a:sym typeface="Roboto"/>
              </a:rPr>
              <a:t>weekdays vs weekends</a:t>
            </a:r>
            <a:r>
              <a:rPr lang="en" sz="1600">
                <a:solidFill>
                  <a:srgbClr val="666666"/>
                </a:solidFill>
                <a:latin typeface="Roboto"/>
                <a:ea typeface="Roboto"/>
                <a:cs typeface="Roboto"/>
                <a:sym typeface="Roboto"/>
              </a:rPr>
              <a:t>. This test </a:t>
            </a:r>
            <a:r>
              <a:rPr lang="en" sz="1600">
                <a:solidFill>
                  <a:srgbClr val="666666"/>
                </a:solidFill>
                <a:latin typeface="Roboto"/>
                <a:ea typeface="Roboto"/>
                <a:cs typeface="Roboto"/>
                <a:sym typeface="Roboto"/>
              </a:rPr>
              <a:t>(F-stat: 229.3, p-value: &lt; 2e-16)</a:t>
            </a:r>
            <a:r>
              <a:rPr lang="en" sz="1600">
                <a:solidFill>
                  <a:srgbClr val="666666"/>
                </a:solidFill>
                <a:latin typeface="Roboto"/>
                <a:ea typeface="Roboto"/>
                <a:cs typeface="Roboto"/>
                <a:sym typeface="Roboto"/>
              </a:rPr>
              <a:t> also gave us a similar conclusion that </a:t>
            </a:r>
            <a:r>
              <a:rPr lang="en" sz="1600">
                <a:solidFill>
                  <a:srgbClr val="666666"/>
                </a:solidFill>
                <a:latin typeface="Roboto"/>
                <a:ea typeface="Roboto"/>
                <a:cs typeface="Roboto"/>
                <a:sym typeface="Roboto"/>
              </a:rPr>
              <a:t>mean speed</a:t>
            </a:r>
            <a:r>
              <a:rPr lang="en" sz="1600">
                <a:solidFill>
                  <a:srgbClr val="666666"/>
                </a:solidFill>
                <a:latin typeface="Roboto"/>
                <a:ea typeface="Roboto"/>
                <a:cs typeface="Roboto"/>
                <a:sym typeface="Roboto"/>
              </a:rPr>
              <a:t> is not the same for different days of the week.</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sz="1600">
              <a:solidFill>
                <a:srgbClr val="666666"/>
              </a:solidFill>
              <a:latin typeface="Roboto"/>
              <a:ea typeface="Roboto"/>
              <a:cs typeface="Roboto"/>
              <a:sym typeface="Roboto"/>
            </a:endParaRPr>
          </a:p>
          <a:p>
            <a:pPr indent="0" lvl="0" marL="0" rtl="0" algn="l">
              <a:spcBef>
                <a:spcPts val="0"/>
              </a:spcBef>
              <a:spcAft>
                <a:spcPts val="0"/>
              </a:spcAft>
              <a:buNone/>
            </a:pPr>
            <a:r>
              <a:rPr b="1" lang="en" sz="1600">
                <a:solidFill>
                  <a:schemeClr val="accent2"/>
                </a:solidFill>
                <a:latin typeface="Roboto"/>
                <a:ea typeface="Roboto"/>
                <a:cs typeface="Roboto"/>
                <a:sym typeface="Roboto"/>
              </a:rPr>
              <a:t>Possible Explanation:</a:t>
            </a:r>
            <a:r>
              <a:rPr lang="en" sz="1600">
                <a:latin typeface="Roboto"/>
                <a:ea typeface="Roboto"/>
                <a:cs typeface="Roboto"/>
                <a:sym typeface="Roboto"/>
              </a:rPr>
              <a:t> </a:t>
            </a:r>
            <a:r>
              <a:rPr lang="en" sz="1600">
                <a:solidFill>
                  <a:srgbClr val="666666"/>
                </a:solidFill>
                <a:latin typeface="Roboto"/>
                <a:ea typeface="Roboto"/>
                <a:cs typeface="Roboto"/>
                <a:sym typeface="Roboto"/>
              </a:rPr>
              <a:t>The result is intuitive and seems logical as </a:t>
            </a:r>
            <a:r>
              <a:rPr b="1" lang="en" sz="1600">
                <a:solidFill>
                  <a:srgbClr val="666666"/>
                </a:solidFill>
                <a:latin typeface="Roboto"/>
                <a:ea typeface="Roboto"/>
                <a:cs typeface="Roboto"/>
                <a:sym typeface="Roboto"/>
              </a:rPr>
              <a:t>traffic is highly influenced by work commute</a:t>
            </a:r>
            <a:r>
              <a:rPr lang="en" sz="1600">
                <a:solidFill>
                  <a:srgbClr val="666666"/>
                </a:solidFill>
                <a:latin typeface="Roboto"/>
                <a:ea typeface="Roboto"/>
                <a:cs typeface="Roboto"/>
                <a:sym typeface="Roboto"/>
              </a:rPr>
              <a:t>, which affects the mean speed on working days, but not on weekends. It can further be influenced by factors such as employees working from home, different office timings for Fridays, people going out on Saturday evenings etc.</a:t>
            </a:r>
            <a:endParaRPr sz="1600">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2</a:t>
            </a:r>
            <a:endParaRPr/>
          </a:p>
        </p:txBody>
      </p:sp>
      <p:sp>
        <p:nvSpPr>
          <p:cNvPr id="214" name="Google Shape;214;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666666"/>
                </a:solidFill>
                <a:latin typeface="Roboto"/>
                <a:ea typeface="Roboto"/>
                <a:cs typeface="Roboto"/>
                <a:sym typeface="Roboto"/>
              </a:rPr>
              <a:t>Is the average travel speed for Uber rides comparable during the different festive times in Seattle? </a:t>
            </a:r>
            <a:endParaRPr>
              <a:solidFill>
                <a:srgbClr val="666666"/>
              </a:solidFill>
              <a:latin typeface="Roboto"/>
              <a:ea typeface="Roboto"/>
              <a:cs typeface="Roboto"/>
              <a:sym typeface="Roboto"/>
            </a:endParaRPr>
          </a:p>
          <a:p>
            <a:pPr indent="0" lvl="0" marL="0" rtl="0" algn="ctr">
              <a:spcBef>
                <a:spcPts val="0"/>
              </a:spcBef>
              <a:spcAft>
                <a:spcPts val="0"/>
              </a:spcAft>
              <a:buNone/>
            </a:pPr>
            <a:r>
              <a:rPr lang="en" sz="1600">
                <a:solidFill>
                  <a:srgbClr val="666666"/>
                </a:solidFill>
                <a:latin typeface="Roboto"/>
                <a:ea typeface="Roboto"/>
                <a:cs typeface="Roboto"/>
                <a:sym typeface="Roboto"/>
              </a:rPr>
              <a:t>We would like to compare the 2 most popular holidays in Seattle for this analysis: </a:t>
            </a:r>
            <a:endParaRPr sz="1600">
              <a:solidFill>
                <a:srgbClr val="666666"/>
              </a:solidFill>
              <a:latin typeface="Roboto"/>
              <a:ea typeface="Roboto"/>
              <a:cs typeface="Roboto"/>
              <a:sym typeface="Roboto"/>
            </a:endParaRPr>
          </a:p>
          <a:p>
            <a:pPr indent="0" lvl="0" marL="0" rtl="0" algn="ctr">
              <a:spcBef>
                <a:spcPts val="0"/>
              </a:spcBef>
              <a:spcAft>
                <a:spcPts val="0"/>
              </a:spcAft>
              <a:buNone/>
            </a:pPr>
            <a:r>
              <a:t/>
            </a:r>
            <a:endParaRPr b="1" sz="1600">
              <a:solidFill>
                <a:srgbClr val="1155CC"/>
              </a:solidFill>
              <a:latin typeface="Roboto"/>
              <a:ea typeface="Roboto"/>
              <a:cs typeface="Roboto"/>
              <a:sym typeface="Roboto"/>
            </a:endParaRPr>
          </a:p>
          <a:p>
            <a:pPr indent="0" lvl="0" marL="0" rtl="0" algn="ctr">
              <a:spcBef>
                <a:spcPts val="0"/>
              </a:spcBef>
              <a:spcAft>
                <a:spcPts val="0"/>
              </a:spcAft>
              <a:buNone/>
            </a:pPr>
            <a:r>
              <a:rPr b="1" lang="en" sz="2000">
                <a:solidFill>
                  <a:srgbClr val="B45F06"/>
                </a:solidFill>
                <a:latin typeface="Roboto"/>
                <a:ea typeface="Roboto"/>
                <a:cs typeface="Roboto"/>
                <a:sym typeface="Roboto"/>
              </a:rPr>
              <a:t>Thanksgiving </a:t>
            </a:r>
            <a:r>
              <a:rPr lang="en" sz="1600">
                <a:solidFill>
                  <a:srgbClr val="666666"/>
                </a:solidFill>
                <a:latin typeface="Roboto"/>
                <a:ea typeface="Roboto"/>
                <a:cs typeface="Roboto"/>
                <a:sym typeface="Roboto"/>
              </a:rPr>
              <a:t>vs.</a:t>
            </a:r>
            <a:r>
              <a:rPr lang="en" sz="2000">
                <a:solidFill>
                  <a:srgbClr val="666666"/>
                </a:solidFill>
                <a:latin typeface="Roboto"/>
                <a:ea typeface="Roboto"/>
                <a:cs typeface="Roboto"/>
                <a:sym typeface="Roboto"/>
              </a:rPr>
              <a:t> </a:t>
            </a:r>
            <a:r>
              <a:rPr b="1" lang="en" sz="2000">
                <a:solidFill>
                  <a:srgbClr val="38761D"/>
                </a:solidFill>
                <a:latin typeface="Roboto"/>
                <a:ea typeface="Roboto"/>
                <a:cs typeface="Roboto"/>
                <a:sym typeface="Roboto"/>
              </a:rPr>
              <a:t>Christmas </a:t>
            </a:r>
            <a:endParaRPr b="1" sz="2000">
              <a:solidFill>
                <a:srgbClr val="38761D"/>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pic>
        <p:nvPicPr>
          <p:cNvPr id="215" name="Google Shape;215;p29"/>
          <p:cNvPicPr preferRelativeResize="0"/>
          <p:nvPr/>
        </p:nvPicPr>
        <p:blipFill>
          <a:blip r:embed="rId3">
            <a:alphaModFix/>
          </a:blip>
          <a:stretch>
            <a:fillRect/>
          </a:stretch>
        </p:blipFill>
        <p:spPr>
          <a:xfrm>
            <a:off x="569800" y="3089575"/>
            <a:ext cx="2402000" cy="1843575"/>
          </a:xfrm>
          <a:prstGeom prst="rect">
            <a:avLst/>
          </a:prstGeom>
          <a:noFill/>
          <a:ln>
            <a:noFill/>
          </a:ln>
        </p:spPr>
      </p:pic>
      <p:pic>
        <p:nvPicPr>
          <p:cNvPr id="216" name="Google Shape;216;p29"/>
          <p:cNvPicPr preferRelativeResize="0"/>
          <p:nvPr/>
        </p:nvPicPr>
        <p:blipFill>
          <a:blip r:embed="rId4">
            <a:alphaModFix/>
          </a:blip>
          <a:stretch>
            <a:fillRect/>
          </a:stretch>
        </p:blipFill>
        <p:spPr>
          <a:xfrm>
            <a:off x="6730625" y="2571750"/>
            <a:ext cx="1865813" cy="2451625"/>
          </a:xfrm>
          <a:prstGeom prst="rect">
            <a:avLst/>
          </a:prstGeom>
          <a:noFill/>
          <a:ln>
            <a:noFill/>
          </a:ln>
        </p:spPr>
      </p:pic>
      <p:cxnSp>
        <p:nvCxnSpPr>
          <p:cNvPr id="217" name="Google Shape;217;p29"/>
          <p:cNvCxnSpPr/>
          <p:nvPr/>
        </p:nvCxnSpPr>
        <p:spPr>
          <a:xfrm>
            <a:off x="374075" y="1149925"/>
            <a:ext cx="8437500" cy="20700"/>
          </a:xfrm>
          <a:prstGeom prst="straightConnector1">
            <a:avLst/>
          </a:prstGeom>
          <a:noFill/>
          <a:ln cap="flat" cmpd="sng" w="9525">
            <a:solidFill>
              <a:srgbClr val="CCCCCC"/>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2355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a:t>
            </a:r>
            <a:endParaRPr/>
          </a:p>
        </p:txBody>
      </p:sp>
      <p:sp>
        <p:nvSpPr>
          <p:cNvPr id="223" name="Google Shape;223;p30"/>
          <p:cNvSpPr txBox="1"/>
          <p:nvPr/>
        </p:nvSpPr>
        <p:spPr>
          <a:xfrm>
            <a:off x="304800" y="922825"/>
            <a:ext cx="1434600" cy="367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666666"/>
                </a:solidFill>
                <a:latin typeface="Roboto"/>
                <a:ea typeface="Roboto"/>
                <a:cs typeface="Roboto"/>
                <a:sym typeface="Roboto"/>
              </a:rPr>
              <a:t>M</a:t>
            </a:r>
            <a:r>
              <a:rPr lang="en" sz="1200">
                <a:solidFill>
                  <a:srgbClr val="666666"/>
                </a:solidFill>
                <a:latin typeface="Roboto"/>
                <a:ea typeface="Roboto"/>
                <a:cs typeface="Roboto"/>
                <a:sym typeface="Roboto"/>
              </a:rPr>
              <a:t>ean speed is </a:t>
            </a:r>
            <a:r>
              <a:rPr b="1" lang="en" sz="1200">
                <a:solidFill>
                  <a:srgbClr val="0000FF"/>
                </a:solidFill>
                <a:latin typeface="Roboto"/>
                <a:ea typeface="Roboto"/>
                <a:cs typeface="Roboto"/>
                <a:sym typeface="Roboto"/>
              </a:rPr>
              <a:t>higher </a:t>
            </a:r>
            <a:r>
              <a:rPr lang="en" sz="1200">
                <a:solidFill>
                  <a:srgbClr val="666666"/>
                </a:solidFill>
                <a:latin typeface="Roboto"/>
                <a:ea typeface="Roboto"/>
                <a:cs typeface="Roboto"/>
                <a:sym typeface="Roboto"/>
              </a:rPr>
              <a:t>on days of </a:t>
            </a:r>
            <a:r>
              <a:rPr lang="en" sz="1200">
                <a:solidFill>
                  <a:srgbClr val="B45F06"/>
                </a:solidFill>
                <a:latin typeface="Roboto"/>
                <a:ea typeface="Roboto"/>
                <a:cs typeface="Roboto"/>
                <a:sym typeface="Roboto"/>
              </a:rPr>
              <a:t>Thanksgiving </a:t>
            </a:r>
            <a:r>
              <a:rPr lang="en" sz="1200">
                <a:solidFill>
                  <a:srgbClr val="666666"/>
                </a:solidFill>
                <a:latin typeface="Roboto"/>
                <a:ea typeface="Roboto"/>
                <a:cs typeface="Roboto"/>
                <a:sym typeface="Roboto"/>
              </a:rPr>
              <a:t>and </a:t>
            </a:r>
            <a:r>
              <a:rPr lang="en" sz="1200">
                <a:solidFill>
                  <a:srgbClr val="38761D"/>
                </a:solidFill>
                <a:latin typeface="Roboto"/>
                <a:ea typeface="Roboto"/>
                <a:cs typeface="Roboto"/>
                <a:sym typeface="Roboto"/>
              </a:rPr>
              <a:t>Christmas </a:t>
            </a:r>
            <a:r>
              <a:rPr lang="en" sz="1200">
                <a:solidFill>
                  <a:srgbClr val="666666"/>
                </a:solidFill>
                <a:latin typeface="Roboto"/>
                <a:ea typeface="Roboto"/>
                <a:cs typeface="Roboto"/>
                <a:sym typeface="Roboto"/>
              </a:rPr>
              <a:t>compared to other days. </a:t>
            </a:r>
            <a:endParaRPr sz="1200">
              <a:solidFill>
                <a:srgbClr val="666666"/>
              </a:solidFill>
              <a:latin typeface="Roboto"/>
              <a:ea typeface="Roboto"/>
              <a:cs typeface="Roboto"/>
              <a:sym typeface="Roboto"/>
            </a:endParaRPr>
          </a:p>
          <a:p>
            <a:pPr indent="0" lvl="0" marL="0" rtl="0" algn="l">
              <a:lnSpc>
                <a:spcPct val="115000"/>
              </a:lnSpc>
              <a:spcBef>
                <a:spcPts val="1600"/>
              </a:spcBef>
              <a:spcAft>
                <a:spcPts val="1600"/>
              </a:spcAft>
              <a:buNone/>
            </a:pPr>
            <a:r>
              <a:rPr lang="en" sz="1200">
                <a:solidFill>
                  <a:srgbClr val="666666"/>
                </a:solidFill>
                <a:latin typeface="Roboto"/>
                <a:ea typeface="Roboto"/>
                <a:cs typeface="Roboto"/>
                <a:sym typeface="Roboto"/>
              </a:rPr>
              <a:t>This observation made us </a:t>
            </a:r>
            <a:r>
              <a:rPr b="1" lang="en" sz="1200">
                <a:solidFill>
                  <a:srgbClr val="0000FF"/>
                </a:solidFill>
                <a:latin typeface="Roboto"/>
                <a:ea typeface="Roboto"/>
                <a:cs typeface="Roboto"/>
                <a:sym typeface="Roboto"/>
              </a:rPr>
              <a:t>curious </a:t>
            </a:r>
            <a:r>
              <a:rPr lang="en" sz="1200">
                <a:solidFill>
                  <a:srgbClr val="666666"/>
                </a:solidFill>
                <a:latin typeface="Roboto"/>
                <a:ea typeface="Roboto"/>
                <a:cs typeface="Roboto"/>
                <a:sym typeface="Roboto"/>
              </a:rPr>
              <a:t>to test if there is a </a:t>
            </a:r>
            <a:r>
              <a:rPr b="1" lang="en" sz="1200">
                <a:solidFill>
                  <a:srgbClr val="666666"/>
                </a:solidFill>
                <a:latin typeface="Roboto"/>
                <a:ea typeface="Roboto"/>
                <a:cs typeface="Roboto"/>
                <a:sym typeface="Roboto"/>
              </a:rPr>
              <a:t>significant difference </a:t>
            </a:r>
            <a:r>
              <a:rPr lang="en" sz="1200">
                <a:solidFill>
                  <a:srgbClr val="666666"/>
                </a:solidFill>
                <a:latin typeface="Roboto"/>
                <a:ea typeface="Roboto"/>
                <a:cs typeface="Roboto"/>
                <a:sym typeface="Roboto"/>
              </a:rPr>
              <a:t>between speeds during the 2 </a:t>
            </a:r>
            <a:r>
              <a:rPr b="1" lang="en" sz="1200">
                <a:solidFill>
                  <a:srgbClr val="666666"/>
                </a:solidFill>
                <a:latin typeface="Roboto"/>
                <a:ea typeface="Roboto"/>
                <a:cs typeface="Roboto"/>
                <a:sym typeface="Roboto"/>
              </a:rPr>
              <a:t>festive holiday</a:t>
            </a:r>
            <a:r>
              <a:rPr lang="en" sz="1200">
                <a:solidFill>
                  <a:srgbClr val="666666"/>
                </a:solidFill>
                <a:latin typeface="Roboto"/>
                <a:ea typeface="Roboto"/>
                <a:cs typeface="Roboto"/>
                <a:sym typeface="Roboto"/>
              </a:rPr>
              <a:t> periods.</a:t>
            </a:r>
            <a:endParaRPr sz="1200">
              <a:latin typeface="Roboto"/>
              <a:ea typeface="Roboto"/>
              <a:cs typeface="Roboto"/>
              <a:sym typeface="Roboto"/>
            </a:endParaRPr>
          </a:p>
        </p:txBody>
      </p:sp>
      <p:grpSp>
        <p:nvGrpSpPr>
          <p:cNvPr id="224" name="Google Shape;224;p30"/>
          <p:cNvGrpSpPr/>
          <p:nvPr/>
        </p:nvGrpSpPr>
        <p:grpSpPr>
          <a:xfrm>
            <a:off x="1916975" y="328325"/>
            <a:ext cx="7033601" cy="4502949"/>
            <a:chOff x="1916975" y="328325"/>
            <a:chExt cx="7033601" cy="4502949"/>
          </a:xfrm>
        </p:grpSpPr>
        <p:grpSp>
          <p:nvGrpSpPr>
            <p:cNvPr id="225" name="Google Shape;225;p30"/>
            <p:cNvGrpSpPr/>
            <p:nvPr/>
          </p:nvGrpSpPr>
          <p:grpSpPr>
            <a:xfrm>
              <a:off x="1916975" y="328325"/>
              <a:ext cx="7033601" cy="4502949"/>
              <a:chOff x="1840775" y="328325"/>
              <a:chExt cx="7033601" cy="4502949"/>
            </a:xfrm>
          </p:grpSpPr>
          <p:pic>
            <p:nvPicPr>
              <p:cNvPr id="226" name="Google Shape;226;p30"/>
              <p:cNvPicPr preferRelativeResize="0"/>
              <p:nvPr/>
            </p:nvPicPr>
            <p:blipFill>
              <a:blip r:embed="rId3">
                <a:alphaModFix/>
              </a:blip>
              <a:stretch>
                <a:fillRect/>
              </a:stretch>
            </p:blipFill>
            <p:spPr>
              <a:xfrm>
                <a:off x="1840775" y="328325"/>
                <a:ext cx="7033601" cy="4502949"/>
              </a:xfrm>
              <a:prstGeom prst="rect">
                <a:avLst/>
              </a:prstGeom>
              <a:noFill/>
              <a:ln cap="flat" cmpd="sng" w="38100">
                <a:solidFill>
                  <a:schemeClr val="dk1"/>
                </a:solidFill>
                <a:prstDash val="solid"/>
                <a:round/>
                <a:headEnd len="sm" w="sm" type="none"/>
                <a:tailEnd len="sm" w="sm" type="none"/>
              </a:ln>
            </p:spPr>
          </p:pic>
          <p:sp>
            <p:nvSpPr>
              <p:cNvPr id="227" name="Google Shape;227;p30"/>
              <p:cNvSpPr txBox="1"/>
              <p:nvPr/>
            </p:nvSpPr>
            <p:spPr>
              <a:xfrm>
                <a:off x="4019150" y="2945225"/>
                <a:ext cx="934500" cy="438600"/>
              </a:xfrm>
              <a:prstGeom prst="rect">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rgbClr val="B45F06"/>
                    </a:solidFill>
                    <a:latin typeface="Roboto"/>
                    <a:ea typeface="Roboto"/>
                    <a:cs typeface="Roboto"/>
                    <a:sym typeface="Roboto"/>
                  </a:rPr>
                  <a:t>Thanksgiving</a:t>
                </a:r>
                <a:endParaRPr b="1" sz="700">
                  <a:solidFill>
                    <a:srgbClr val="B45F06"/>
                  </a:solidFill>
                  <a:latin typeface="Roboto"/>
                  <a:ea typeface="Roboto"/>
                  <a:cs typeface="Roboto"/>
                  <a:sym typeface="Roboto"/>
                </a:endParaRPr>
              </a:p>
              <a:p>
                <a:pPr indent="0" lvl="0" marL="0" rtl="0" algn="l">
                  <a:spcBef>
                    <a:spcPts val="0"/>
                  </a:spcBef>
                  <a:spcAft>
                    <a:spcPts val="0"/>
                  </a:spcAft>
                  <a:buNone/>
                </a:pPr>
                <a:r>
                  <a:rPr lang="en" sz="700">
                    <a:latin typeface="Roboto"/>
                    <a:ea typeface="Roboto"/>
                    <a:cs typeface="Roboto"/>
                    <a:sym typeface="Roboto"/>
                  </a:rPr>
                  <a:t>22-Nov-2018</a:t>
                </a:r>
                <a:endParaRPr sz="700">
                  <a:latin typeface="Roboto"/>
                  <a:ea typeface="Roboto"/>
                  <a:cs typeface="Roboto"/>
                  <a:sym typeface="Roboto"/>
                </a:endParaRPr>
              </a:p>
              <a:p>
                <a:pPr indent="0" lvl="0" marL="0" rtl="0" algn="l">
                  <a:spcBef>
                    <a:spcPts val="0"/>
                  </a:spcBef>
                  <a:spcAft>
                    <a:spcPts val="0"/>
                  </a:spcAft>
                  <a:buNone/>
                </a:pPr>
                <a:r>
                  <a:rPr b="1" lang="en" sz="700">
                    <a:latin typeface="Roboto"/>
                    <a:ea typeface="Roboto"/>
                    <a:cs typeface="Roboto"/>
                    <a:sym typeface="Roboto"/>
                  </a:rPr>
                  <a:t>Mean Speed: </a:t>
                </a:r>
                <a:r>
                  <a:rPr b="1" lang="en" sz="700">
                    <a:solidFill>
                      <a:srgbClr val="1C4587"/>
                    </a:solidFill>
                    <a:latin typeface="Roboto"/>
                    <a:ea typeface="Roboto"/>
                    <a:cs typeface="Roboto"/>
                    <a:sym typeface="Roboto"/>
                  </a:rPr>
                  <a:t>34.02</a:t>
                </a:r>
                <a:endParaRPr b="1" sz="700">
                  <a:solidFill>
                    <a:srgbClr val="1C4587"/>
                  </a:solidFill>
                  <a:latin typeface="Roboto"/>
                  <a:ea typeface="Roboto"/>
                  <a:cs typeface="Roboto"/>
                  <a:sym typeface="Roboto"/>
                </a:endParaRPr>
              </a:p>
            </p:txBody>
          </p:sp>
          <p:sp>
            <p:nvSpPr>
              <p:cNvPr id="228" name="Google Shape;228;p30"/>
              <p:cNvSpPr txBox="1"/>
              <p:nvPr/>
            </p:nvSpPr>
            <p:spPr>
              <a:xfrm>
                <a:off x="4694550" y="2306475"/>
                <a:ext cx="934500" cy="438600"/>
              </a:xfrm>
              <a:prstGeom prst="rect">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rgbClr val="B45F06"/>
                    </a:solidFill>
                    <a:latin typeface="Roboto"/>
                    <a:ea typeface="Roboto"/>
                    <a:cs typeface="Roboto"/>
                    <a:sym typeface="Roboto"/>
                  </a:rPr>
                  <a:t>Thanksgiving</a:t>
                </a:r>
                <a:endParaRPr b="1" sz="700">
                  <a:solidFill>
                    <a:srgbClr val="B45F06"/>
                  </a:solidFill>
                  <a:latin typeface="Roboto"/>
                  <a:ea typeface="Roboto"/>
                  <a:cs typeface="Roboto"/>
                  <a:sym typeface="Roboto"/>
                </a:endParaRPr>
              </a:p>
              <a:p>
                <a:pPr indent="0" lvl="0" marL="0" rtl="0" algn="l">
                  <a:spcBef>
                    <a:spcPts val="0"/>
                  </a:spcBef>
                  <a:spcAft>
                    <a:spcPts val="0"/>
                  </a:spcAft>
                  <a:buNone/>
                </a:pPr>
                <a:r>
                  <a:rPr lang="en" sz="700">
                    <a:latin typeface="Roboto"/>
                    <a:ea typeface="Roboto"/>
                    <a:cs typeface="Roboto"/>
                    <a:sym typeface="Roboto"/>
                  </a:rPr>
                  <a:t>28-Nov-2019</a:t>
                </a:r>
                <a:endParaRPr sz="700">
                  <a:latin typeface="Roboto"/>
                  <a:ea typeface="Roboto"/>
                  <a:cs typeface="Roboto"/>
                  <a:sym typeface="Roboto"/>
                </a:endParaRPr>
              </a:p>
              <a:p>
                <a:pPr indent="0" lvl="0" marL="0" rtl="0" algn="l">
                  <a:spcBef>
                    <a:spcPts val="0"/>
                  </a:spcBef>
                  <a:spcAft>
                    <a:spcPts val="0"/>
                  </a:spcAft>
                  <a:buNone/>
                </a:pPr>
                <a:r>
                  <a:rPr b="1" lang="en" sz="700">
                    <a:latin typeface="Roboto"/>
                    <a:ea typeface="Roboto"/>
                    <a:cs typeface="Roboto"/>
                    <a:sym typeface="Roboto"/>
                  </a:rPr>
                  <a:t>Mean Speed: </a:t>
                </a:r>
                <a:r>
                  <a:rPr b="1" lang="en" sz="700">
                    <a:solidFill>
                      <a:srgbClr val="1C4587"/>
                    </a:solidFill>
                    <a:latin typeface="Roboto"/>
                    <a:ea typeface="Roboto"/>
                    <a:cs typeface="Roboto"/>
                    <a:sym typeface="Roboto"/>
                  </a:rPr>
                  <a:t>34.12</a:t>
                </a:r>
                <a:endParaRPr b="1" sz="700">
                  <a:solidFill>
                    <a:srgbClr val="1C4587"/>
                  </a:solidFill>
                  <a:latin typeface="Roboto"/>
                  <a:ea typeface="Roboto"/>
                  <a:cs typeface="Roboto"/>
                  <a:sym typeface="Roboto"/>
                </a:endParaRPr>
              </a:p>
            </p:txBody>
          </p:sp>
          <p:cxnSp>
            <p:nvCxnSpPr>
              <p:cNvPr id="229" name="Google Shape;229;p30"/>
              <p:cNvCxnSpPr>
                <a:stCxn id="227" idx="0"/>
              </p:cNvCxnSpPr>
              <p:nvPr/>
            </p:nvCxnSpPr>
            <p:spPr>
              <a:xfrm flipH="1" rot="10800000">
                <a:off x="4486400" y="1300925"/>
                <a:ext cx="3300" cy="1644300"/>
              </a:xfrm>
              <a:prstGeom prst="straightConnector1">
                <a:avLst/>
              </a:prstGeom>
              <a:noFill/>
              <a:ln cap="flat" cmpd="sng" w="9525">
                <a:solidFill>
                  <a:srgbClr val="B7B7B7"/>
                </a:solidFill>
                <a:prstDash val="solid"/>
                <a:round/>
                <a:headEnd len="med" w="med" type="none"/>
                <a:tailEnd len="med" w="med" type="none"/>
              </a:ln>
            </p:spPr>
          </p:cxnSp>
          <p:cxnSp>
            <p:nvCxnSpPr>
              <p:cNvPr id="230" name="Google Shape;230;p30"/>
              <p:cNvCxnSpPr>
                <a:stCxn id="228" idx="0"/>
              </p:cNvCxnSpPr>
              <p:nvPr/>
            </p:nvCxnSpPr>
            <p:spPr>
              <a:xfrm rot="10800000">
                <a:off x="5155500" y="1300875"/>
                <a:ext cx="6300" cy="1005600"/>
              </a:xfrm>
              <a:prstGeom prst="straightConnector1">
                <a:avLst/>
              </a:prstGeom>
              <a:noFill/>
              <a:ln cap="flat" cmpd="sng" w="9525">
                <a:solidFill>
                  <a:srgbClr val="B7B7B7"/>
                </a:solidFill>
                <a:prstDash val="solid"/>
                <a:round/>
                <a:headEnd len="med" w="med" type="none"/>
                <a:tailEnd len="med" w="med" type="none"/>
              </a:ln>
            </p:spPr>
          </p:cxnSp>
          <p:sp>
            <p:nvSpPr>
              <p:cNvPr id="231" name="Google Shape;231;p30"/>
              <p:cNvSpPr txBox="1"/>
              <p:nvPr/>
            </p:nvSpPr>
            <p:spPr>
              <a:xfrm>
                <a:off x="7631825" y="2619475"/>
                <a:ext cx="934500" cy="438600"/>
              </a:xfrm>
              <a:prstGeom prst="rect">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rgbClr val="38761D"/>
                    </a:solidFill>
                    <a:latin typeface="Roboto"/>
                    <a:ea typeface="Roboto"/>
                    <a:cs typeface="Roboto"/>
                    <a:sym typeface="Roboto"/>
                  </a:rPr>
                  <a:t>Christmas</a:t>
                </a:r>
                <a:endParaRPr b="1" sz="700">
                  <a:solidFill>
                    <a:srgbClr val="B45F06"/>
                  </a:solidFill>
                  <a:latin typeface="Roboto"/>
                  <a:ea typeface="Roboto"/>
                  <a:cs typeface="Roboto"/>
                  <a:sym typeface="Roboto"/>
                </a:endParaRPr>
              </a:p>
              <a:p>
                <a:pPr indent="0" lvl="0" marL="0" rtl="0" algn="l">
                  <a:spcBef>
                    <a:spcPts val="0"/>
                  </a:spcBef>
                  <a:spcAft>
                    <a:spcPts val="0"/>
                  </a:spcAft>
                  <a:buNone/>
                </a:pPr>
                <a:r>
                  <a:rPr lang="en" sz="700">
                    <a:latin typeface="Roboto"/>
                    <a:ea typeface="Roboto"/>
                    <a:cs typeface="Roboto"/>
                    <a:sym typeface="Roboto"/>
                  </a:rPr>
                  <a:t>25-Dec</a:t>
                </a:r>
                <a:r>
                  <a:rPr lang="en" sz="700">
                    <a:latin typeface="Roboto"/>
                    <a:ea typeface="Roboto"/>
                    <a:cs typeface="Roboto"/>
                    <a:sym typeface="Roboto"/>
                  </a:rPr>
                  <a:t>-2019</a:t>
                </a:r>
                <a:endParaRPr sz="700">
                  <a:latin typeface="Roboto"/>
                  <a:ea typeface="Roboto"/>
                  <a:cs typeface="Roboto"/>
                  <a:sym typeface="Roboto"/>
                </a:endParaRPr>
              </a:p>
              <a:p>
                <a:pPr indent="0" lvl="0" marL="0" rtl="0" algn="l">
                  <a:spcBef>
                    <a:spcPts val="0"/>
                  </a:spcBef>
                  <a:spcAft>
                    <a:spcPts val="0"/>
                  </a:spcAft>
                  <a:buNone/>
                </a:pPr>
                <a:r>
                  <a:rPr b="1" lang="en" sz="700">
                    <a:latin typeface="Roboto"/>
                    <a:ea typeface="Roboto"/>
                    <a:cs typeface="Roboto"/>
                    <a:sym typeface="Roboto"/>
                  </a:rPr>
                  <a:t>Mean Speed: </a:t>
                </a:r>
                <a:r>
                  <a:rPr b="1" lang="en" sz="700">
                    <a:solidFill>
                      <a:srgbClr val="1C4587"/>
                    </a:solidFill>
                    <a:latin typeface="Roboto"/>
                    <a:ea typeface="Roboto"/>
                    <a:cs typeface="Roboto"/>
                    <a:sym typeface="Roboto"/>
                  </a:rPr>
                  <a:t>37.19</a:t>
                </a:r>
                <a:endParaRPr b="1" sz="700">
                  <a:solidFill>
                    <a:srgbClr val="1C4587"/>
                  </a:solidFill>
                  <a:latin typeface="Roboto"/>
                  <a:ea typeface="Roboto"/>
                  <a:cs typeface="Roboto"/>
                  <a:sym typeface="Roboto"/>
                </a:endParaRPr>
              </a:p>
            </p:txBody>
          </p:sp>
          <p:cxnSp>
            <p:nvCxnSpPr>
              <p:cNvPr id="232" name="Google Shape;232;p30"/>
              <p:cNvCxnSpPr>
                <a:stCxn id="231" idx="0"/>
              </p:cNvCxnSpPr>
              <p:nvPr/>
            </p:nvCxnSpPr>
            <p:spPr>
              <a:xfrm flipH="1" rot="10800000">
                <a:off x="8099075" y="927475"/>
                <a:ext cx="1800" cy="1692000"/>
              </a:xfrm>
              <a:prstGeom prst="straightConnector1">
                <a:avLst/>
              </a:prstGeom>
              <a:noFill/>
              <a:ln cap="flat" cmpd="sng" w="9525">
                <a:solidFill>
                  <a:srgbClr val="B7B7B7"/>
                </a:solidFill>
                <a:prstDash val="solid"/>
                <a:round/>
                <a:headEnd len="med" w="med" type="none"/>
                <a:tailEnd len="med" w="med" type="none"/>
              </a:ln>
            </p:spPr>
          </p:cxnSp>
          <p:sp>
            <p:nvSpPr>
              <p:cNvPr id="233" name="Google Shape;233;p30"/>
              <p:cNvSpPr txBox="1"/>
              <p:nvPr/>
            </p:nvSpPr>
            <p:spPr>
              <a:xfrm>
                <a:off x="7631825" y="2018700"/>
                <a:ext cx="934500" cy="438600"/>
              </a:xfrm>
              <a:prstGeom prst="rect">
                <a:avLst/>
              </a:prstGeom>
              <a:solidFill>
                <a:srgbClr val="F3F3F3"/>
              </a:solidFill>
              <a:ln>
                <a:noFill/>
              </a:ln>
            </p:spPr>
            <p:txBody>
              <a:bodyPr anchorCtr="0" anchor="t" bIns="45700" lIns="45700" spcFirstLastPara="1" rIns="45700" wrap="square" tIns="45700">
                <a:noAutofit/>
              </a:bodyPr>
              <a:lstStyle/>
              <a:p>
                <a:pPr indent="0" lvl="0" marL="0" rtl="0" algn="l">
                  <a:spcBef>
                    <a:spcPts val="0"/>
                  </a:spcBef>
                  <a:spcAft>
                    <a:spcPts val="0"/>
                  </a:spcAft>
                  <a:buNone/>
                </a:pPr>
                <a:r>
                  <a:rPr b="1" lang="en" sz="700">
                    <a:solidFill>
                      <a:srgbClr val="38761D"/>
                    </a:solidFill>
                    <a:latin typeface="Roboto"/>
                    <a:ea typeface="Roboto"/>
                    <a:cs typeface="Roboto"/>
                    <a:sym typeface="Roboto"/>
                  </a:rPr>
                  <a:t>Christmas</a:t>
                </a:r>
                <a:endParaRPr b="1" sz="700">
                  <a:solidFill>
                    <a:srgbClr val="38761D"/>
                  </a:solidFill>
                  <a:latin typeface="Roboto"/>
                  <a:ea typeface="Roboto"/>
                  <a:cs typeface="Roboto"/>
                  <a:sym typeface="Roboto"/>
                </a:endParaRPr>
              </a:p>
              <a:p>
                <a:pPr indent="0" lvl="0" marL="0" rtl="0" algn="l">
                  <a:spcBef>
                    <a:spcPts val="0"/>
                  </a:spcBef>
                  <a:spcAft>
                    <a:spcPts val="0"/>
                  </a:spcAft>
                  <a:buNone/>
                </a:pPr>
                <a:r>
                  <a:rPr lang="en" sz="700">
                    <a:latin typeface="Roboto"/>
                    <a:ea typeface="Roboto"/>
                    <a:cs typeface="Roboto"/>
                    <a:sym typeface="Roboto"/>
                  </a:rPr>
                  <a:t>25-Dec-2018</a:t>
                </a:r>
                <a:endParaRPr sz="700">
                  <a:latin typeface="Roboto"/>
                  <a:ea typeface="Roboto"/>
                  <a:cs typeface="Roboto"/>
                  <a:sym typeface="Roboto"/>
                </a:endParaRPr>
              </a:p>
              <a:p>
                <a:pPr indent="0" lvl="0" marL="0" rtl="0" algn="l">
                  <a:spcBef>
                    <a:spcPts val="0"/>
                  </a:spcBef>
                  <a:spcAft>
                    <a:spcPts val="0"/>
                  </a:spcAft>
                  <a:buNone/>
                </a:pPr>
                <a:r>
                  <a:rPr b="1" lang="en" sz="700">
                    <a:latin typeface="Roboto"/>
                    <a:ea typeface="Roboto"/>
                    <a:cs typeface="Roboto"/>
                    <a:sym typeface="Roboto"/>
                  </a:rPr>
                  <a:t>Mean Speed: </a:t>
                </a:r>
                <a:r>
                  <a:rPr b="1" lang="en" sz="700">
                    <a:solidFill>
                      <a:srgbClr val="1C4587"/>
                    </a:solidFill>
                    <a:latin typeface="Roboto"/>
                    <a:ea typeface="Roboto"/>
                    <a:cs typeface="Roboto"/>
                    <a:sym typeface="Roboto"/>
                  </a:rPr>
                  <a:t>38.24</a:t>
                </a:r>
                <a:endParaRPr b="1" sz="700">
                  <a:solidFill>
                    <a:srgbClr val="1C4587"/>
                  </a:solidFill>
                  <a:latin typeface="Roboto"/>
                  <a:ea typeface="Roboto"/>
                  <a:cs typeface="Roboto"/>
                  <a:sym typeface="Roboto"/>
                </a:endParaRPr>
              </a:p>
            </p:txBody>
          </p:sp>
          <p:sp>
            <p:nvSpPr>
              <p:cNvPr id="234" name="Google Shape;234;p30"/>
              <p:cNvSpPr/>
              <p:nvPr/>
            </p:nvSpPr>
            <p:spPr>
              <a:xfrm>
                <a:off x="4360250" y="1152425"/>
                <a:ext cx="252300" cy="2604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5032500" y="1152425"/>
                <a:ext cx="252300" cy="2604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0"/>
              <p:cNvSpPr/>
              <p:nvPr/>
            </p:nvSpPr>
            <p:spPr>
              <a:xfrm>
                <a:off x="7972925" y="800250"/>
                <a:ext cx="252300" cy="260400"/>
              </a:xfrm>
              <a:prstGeom prst="ellipse">
                <a:avLst/>
              </a:prstGeom>
              <a:noFill/>
              <a:ln cap="flat" cmpd="sng" w="952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30"/>
            <p:cNvSpPr txBox="1"/>
            <p:nvPr/>
          </p:nvSpPr>
          <p:spPr>
            <a:xfrm>
              <a:off x="5171585" y="4548950"/>
              <a:ext cx="930600" cy="12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Day of month</a:t>
              </a:r>
              <a:endParaRPr b="1" sz="700">
                <a:solidFill>
                  <a:srgbClr val="666666"/>
                </a:solidFill>
                <a:latin typeface="Open Sans"/>
                <a:ea typeface="Open Sans"/>
                <a:cs typeface="Open Sans"/>
                <a:sym typeface="Open Sans"/>
              </a:endParaRPr>
            </a:p>
          </p:txBody>
        </p:sp>
        <p:sp>
          <p:nvSpPr>
            <p:cNvPr id="238" name="Google Shape;238;p30"/>
            <p:cNvSpPr txBox="1"/>
            <p:nvPr/>
          </p:nvSpPr>
          <p:spPr>
            <a:xfrm rot="-5400000">
              <a:off x="1436200" y="2499450"/>
              <a:ext cx="1173600" cy="14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Mean Speed MPH</a:t>
              </a:r>
              <a:endParaRPr b="1" sz="700">
                <a:solidFill>
                  <a:srgbClr val="666666"/>
                </a:solidFill>
                <a:latin typeface="Open Sans"/>
                <a:ea typeface="Open Sans"/>
                <a:cs typeface="Open Sans"/>
                <a:sym typeface="Open Sans"/>
              </a:endParaRPr>
            </a:p>
          </p:txBody>
        </p:sp>
        <p:sp>
          <p:nvSpPr>
            <p:cNvPr id="239" name="Google Shape;239;p30"/>
            <p:cNvSpPr txBox="1"/>
            <p:nvPr/>
          </p:nvSpPr>
          <p:spPr>
            <a:xfrm>
              <a:off x="1987075" y="400475"/>
              <a:ext cx="2689500" cy="18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MEAN DAILY SPEEDS IN NOV - DEC</a:t>
              </a:r>
              <a:endParaRPr b="1" sz="900">
                <a:latin typeface="Open Sans"/>
                <a:ea typeface="Open Sans"/>
                <a:cs typeface="Open Sans"/>
                <a:sym typeface="Open Sans"/>
              </a:endParaRPr>
            </a:p>
          </p:txBody>
        </p:sp>
        <p:sp>
          <p:nvSpPr>
            <p:cNvPr id="240" name="Google Shape;240;p30"/>
            <p:cNvSpPr txBox="1"/>
            <p:nvPr/>
          </p:nvSpPr>
          <p:spPr>
            <a:xfrm>
              <a:off x="6849560" y="624900"/>
              <a:ext cx="930600" cy="12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accent2"/>
                  </a:solidFill>
                  <a:latin typeface="Open Sans"/>
                  <a:ea typeface="Open Sans"/>
                  <a:cs typeface="Open Sans"/>
                  <a:sym typeface="Open Sans"/>
                </a:rPr>
                <a:t>December</a:t>
              </a:r>
              <a:endParaRPr b="1" sz="700">
                <a:solidFill>
                  <a:schemeClr val="accent2"/>
                </a:solidFill>
                <a:latin typeface="Open Sans"/>
                <a:ea typeface="Open Sans"/>
                <a:cs typeface="Open Sans"/>
                <a:sym typeface="Open Sans"/>
              </a:endParaRPr>
            </a:p>
          </p:txBody>
        </p:sp>
        <p:sp>
          <p:nvSpPr>
            <p:cNvPr id="241" name="Google Shape;241;p30"/>
            <p:cNvSpPr txBox="1"/>
            <p:nvPr/>
          </p:nvSpPr>
          <p:spPr>
            <a:xfrm>
              <a:off x="3467335" y="624900"/>
              <a:ext cx="930600" cy="12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chemeClr val="accent2"/>
                  </a:solidFill>
                  <a:latin typeface="Open Sans"/>
                  <a:ea typeface="Open Sans"/>
                  <a:cs typeface="Open Sans"/>
                  <a:sym typeface="Open Sans"/>
                </a:rPr>
                <a:t>November</a:t>
              </a:r>
              <a:endParaRPr b="1" sz="700">
                <a:solidFill>
                  <a:schemeClr val="accent2"/>
                </a:solidFill>
                <a:latin typeface="Open Sans"/>
                <a:ea typeface="Open Sans"/>
                <a:cs typeface="Open Sans"/>
                <a:sym typeface="Open Sans"/>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247" name="Google Shape;247;p31"/>
          <p:cNvSpPr txBox="1"/>
          <p:nvPr>
            <p:ph idx="1" type="body"/>
          </p:nvPr>
        </p:nvSpPr>
        <p:spPr>
          <a:xfrm>
            <a:off x="311700" y="1266325"/>
            <a:ext cx="8520600" cy="372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accent2"/>
                </a:solidFill>
                <a:latin typeface="Roboto"/>
                <a:ea typeface="Roboto"/>
                <a:cs typeface="Roboto"/>
                <a:sym typeface="Roboto"/>
              </a:rPr>
              <a:t>FESTIVE PERIOD</a:t>
            </a:r>
            <a:r>
              <a:rPr lang="en" sz="1600">
                <a:latin typeface="Roboto"/>
                <a:ea typeface="Roboto"/>
                <a:cs typeface="Roboto"/>
                <a:sym typeface="Roboto"/>
              </a:rPr>
              <a:t> </a:t>
            </a:r>
            <a:endParaRPr sz="1600">
              <a:latin typeface="Roboto"/>
              <a:ea typeface="Roboto"/>
              <a:cs typeface="Roboto"/>
              <a:sym typeface="Roboto"/>
            </a:endParaRPr>
          </a:p>
          <a:p>
            <a:pPr indent="0" lvl="0" marL="0" rtl="0" algn="l">
              <a:spcBef>
                <a:spcPts val="1600"/>
              </a:spcBef>
              <a:spcAft>
                <a:spcPts val="0"/>
              </a:spcAft>
              <a:buNone/>
            </a:pPr>
            <a:r>
              <a:t/>
            </a:r>
            <a:endParaRPr b="1" sz="1600">
              <a:solidFill>
                <a:srgbClr val="38761D"/>
              </a:solidFill>
              <a:latin typeface="Roboto"/>
              <a:ea typeface="Roboto"/>
              <a:cs typeface="Roboto"/>
              <a:sym typeface="Roboto"/>
            </a:endParaRPr>
          </a:p>
          <a:p>
            <a:pPr indent="0" lvl="0" marL="0" rtl="0" algn="l">
              <a:spcBef>
                <a:spcPts val="1600"/>
              </a:spcBef>
              <a:spcAft>
                <a:spcPts val="0"/>
              </a:spcAft>
              <a:buNone/>
            </a:pPr>
            <a:r>
              <a:t/>
            </a:r>
            <a:endParaRPr b="1" sz="1600">
              <a:solidFill>
                <a:srgbClr val="38761D"/>
              </a:solidFill>
              <a:latin typeface="Roboto"/>
              <a:ea typeface="Roboto"/>
              <a:cs typeface="Roboto"/>
              <a:sym typeface="Roboto"/>
            </a:endParaRPr>
          </a:p>
          <a:p>
            <a:pPr indent="0" lvl="0" marL="0" rtl="0" algn="l">
              <a:lnSpc>
                <a:spcPct val="100000"/>
              </a:lnSpc>
              <a:spcBef>
                <a:spcPts val="1600"/>
              </a:spcBef>
              <a:spcAft>
                <a:spcPts val="0"/>
              </a:spcAft>
              <a:buClr>
                <a:schemeClr val="dk1"/>
              </a:buClr>
              <a:buSzPts val="1100"/>
              <a:buFont typeface="Arial"/>
              <a:buNone/>
            </a:pPr>
            <a:r>
              <a:t/>
            </a:r>
            <a:endParaRPr sz="1200">
              <a:latin typeface="Roboto"/>
              <a:ea typeface="Roboto"/>
              <a:cs typeface="Roboto"/>
              <a:sym typeface="Roboto"/>
            </a:endParaRPr>
          </a:p>
          <a:p>
            <a:pPr indent="0" lvl="0" marL="0" rtl="0" algn="l">
              <a:spcBef>
                <a:spcPts val="1600"/>
              </a:spcBef>
              <a:spcAft>
                <a:spcPts val="0"/>
              </a:spcAft>
              <a:buNone/>
            </a:pPr>
            <a:r>
              <a:t/>
            </a:r>
            <a:endParaRPr sz="1600">
              <a:latin typeface="Roboto"/>
              <a:ea typeface="Roboto"/>
              <a:cs typeface="Roboto"/>
              <a:sym typeface="Roboto"/>
            </a:endParaRPr>
          </a:p>
          <a:p>
            <a:pPr indent="0" lvl="0" marL="0" rtl="0" algn="l">
              <a:lnSpc>
                <a:spcPct val="100000"/>
              </a:lnSpc>
              <a:spcBef>
                <a:spcPts val="1600"/>
              </a:spcBef>
              <a:spcAft>
                <a:spcPts val="0"/>
              </a:spcAft>
              <a:buNone/>
            </a:pPr>
            <a:r>
              <a:t/>
            </a:r>
            <a:endParaRPr sz="1400">
              <a:solidFill>
                <a:srgbClr val="666666"/>
              </a:solidFill>
              <a:latin typeface="Roboto"/>
              <a:ea typeface="Roboto"/>
              <a:cs typeface="Roboto"/>
              <a:sym typeface="Roboto"/>
            </a:endParaRPr>
          </a:p>
          <a:p>
            <a:pPr indent="-317500" lvl="0" marL="457200" rtl="0" algn="l">
              <a:lnSpc>
                <a:spcPct val="115000"/>
              </a:lnSpc>
              <a:spcBef>
                <a:spcPts val="1600"/>
              </a:spcBef>
              <a:spcAft>
                <a:spcPts val="0"/>
              </a:spcAft>
              <a:buClr>
                <a:srgbClr val="666666"/>
              </a:buClr>
              <a:buSzPts val="1400"/>
              <a:buFont typeface="Roboto"/>
              <a:buChar char="●"/>
            </a:pPr>
            <a:r>
              <a:rPr lang="en" sz="1400">
                <a:solidFill>
                  <a:srgbClr val="666666"/>
                </a:solidFill>
                <a:latin typeface="Roboto"/>
                <a:ea typeface="Roboto"/>
                <a:cs typeface="Roboto"/>
                <a:sym typeface="Roboto"/>
              </a:rPr>
              <a:t>The </a:t>
            </a:r>
            <a:r>
              <a:rPr b="1" lang="en" sz="1400">
                <a:solidFill>
                  <a:srgbClr val="666666"/>
                </a:solidFill>
                <a:latin typeface="Roboto"/>
                <a:ea typeface="Roboto"/>
                <a:cs typeface="Roboto"/>
                <a:sym typeface="Roboto"/>
              </a:rPr>
              <a:t>sample size</a:t>
            </a:r>
            <a:r>
              <a:rPr lang="en" sz="1400">
                <a:solidFill>
                  <a:srgbClr val="666666"/>
                </a:solidFill>
                <a:latin typeface="Roboto"/>
                <a:ea typeface="Roboto"/>
                <a:cs typeface="Roboto"/>
                <a:sym typeface="Roboto"/>
              </a:rPr>
              <a:t> for both groups in this case is </a:t>
            </a:r>
            <a:r>
              <a:rPr b="1" lang="en" sz="1400">
                <a:solidFill>
                  <a:srgbClr val="666666"/>
                </a:solidFill>
                <a:latin typeface="Roboto"/>
                <a:ea typeface="Roboto"/>
                <a:cs typeface="Roboto"/>
                <a:sym typeface="Roboto"/>
              </a:rPr>
              <a:t>very small </a:t>
            </a:r>
            <a:r>
              <a:rPr lang="en" sz="1400">
                <a:solidFill>
                  <a:srgbClr val="666666"/>
                </a:solidFill>
                <a:latin typeface="Roboto"/>
                <a:ea typeface="Roboto"/>
                <a:cs typeface="Roboto"/>
                <a:sym typeface="Roboto"/>
              </a:rPr>
              <a:t>and </a:t>
            </a:r>
            <a:r>
              <a:rPr b="1" lang="en" sz="1400">
                <a:solidFill>
                  <a:srgbClr val="666666"/>
                </a:solidFill>
                <a:latin typeface="Roboto"/>
                <a:ea typeface="Roboto"/>
                <a:cs typeface="Roboto"/>
                <a:sym typeface="Roboto"/>
              </a:rPr>
              <a:t>comparable</a:t>
            </a:r>
            <a:r>
              <a:rPr b="1" lang="en" sz="1400">
                <a:solidFill>
                  <a:srgbClr val="666666"/>
                </a:solidFill>
                <a:latin typeface="Roboto"/>
                <a:ea typeface="Roboto"/>
                <a:cs typeface="Roboto"/>
                <a:sym typeface="Roboto"/>
              </a:rPr>
              <a:t> </a:t>
            </a:r>
            <a:r>
              <a:rPr lang="en" sz="1400">
                <a:solidFill>
                  <a:srgbClr val="666666"/>
                </a:solidFill>
                <a:latin typeface="Roboto"/>
                <a:ea typeface="Roboto"/>
                <a:cs typeface="Roboto"/>
                <a:sym typeface="Roboto"/>
              </a:rPr>
              <a:t>to each other</a:t>
            </a:r>
            <a:r>
              <a:rPr lang="en" sz="1400">
                <a:solidFill>
                  <a:srgbClr val="666666"/>
                </a:solidFill>
                <a:latin typeface="Roboto"/>
                <a:ea typeface="Roboto"/>
                <a:cs typeface="Roboto"/>
                <a:sym typeface="Roboto"/>
              </a:rPr>
              <a:t>. </a:t>
            </a:r>
            <a:endParaRPr sz="1400">
              <a:solidFill>
                <a:srgbClr val="666666"/>
              </a:solidFill>
              <a:latin typeface="Roboto"/>
              <a:ea typeface="Roboto"/>
              <a:cs typeface="Roboto"/>
              <a:sym typeface="Roboto"/>
            </a:endParaRPr>
          </a:p>
          <a:p>
            <a:pPr indent="-317500" lvl="0" marL="457200" rtl="0" algn="l">
              <a:lnSpc>
                <a:spcPct val="115000"/>
              </a:lnSpc>
              <a:spcBef>
                <a:spcPts val="0"/>
              </a:spcBef>
              <a:spcAft>
                <a:spcPts val="0"/>
              </a:spcAft>
              <a:buClr>
                <a:srgbClr val="666666"/>
              </a:buClr>
              <a:buSzPts val="1400"/>
              <a:buFont typeface="Roboto"/>
              <a:buChar char="●"/>
            </a:pPr>
            <a:r>
              <a:rPr lang="en" sz="1400">
                <a:solidFill>
                  <a:srgbClr val="666666"/>
                </a:solidFill>
                <a:latin typeface="Roboto"/>
                <a:ea typeface="Roboto"/>
                <a:cs typeface="Roboto"/>
                <a:sym typeface="Roboto"/>
              </a:rPr>
              <a:t>We wanted one of our hypotheses to be on a small size dataset to understand how testing can be applied in a </a:t>
            </a:r>
            <a:r>
              <a:rPr b="1" lang="en" sz="1400" u="sng">
                <a:solidFill>
                  <a:srgbClr val="666666"/>
                </a:solidFill>
                <a:latin typeface="Roboto"/>
                <a:ea typeface="Roboto"/>
                <a:cs typeface="Roboto"/>
                <a:sym typeface="Roboto"/>
              </a:rPr>
              <a:t>constrained real-life setting.</a:t>
            </a:r>
            <a:endParaRPr b="1" sz="1400" u="sng">
              <a:solidFill>
                <a:srgbClr val="666666"/>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spcBef>
                <a:spcPts val="1600"/>
              </a:spcBef>
              <a:spcAft>
                <a:spcPts val="1600"/>
              </a:spcAft>
              <a:buNone/>
            </a:pPr>
            <a:r>
              <a:t/>
            </a:r>
            <a:endParaRPr sz="1600">
              <a:latin typeface="Roboto"/>
              <a:ea typeface="Roboto"/>
              <a:cs typeface="Roboto"/>
              <a:sym typeface="Roboto"/>
            </a:endParaRPr>
          </a:p>
        </p:txBody>
      </p:sp>
      <p:grpSp>
        <p:nvGrpSpPr>
          <p:cNvPr id="248" name="Google Shape;248;p31"/>
          <p:cNvGrpSpPr/>
          <p:nvPr/>
        </p:nvGrpSpPr>
        <p:grpSpPr>
          <a:xfrm>
            <a:off x="2260650" y="1125525"/>
            <a:ext cx="4622700" cy="1063650"/>
            <a:chOff x="2311700" y="1267400"/>
            <a:chExt cx="4622700" cy="1063650"/>
          </a:xfrm>
        </p:grpSpPr>
        <p:sp>
          <p:nvSpPr>
            <p:cNvPr id="249" name="Google Shape;249;p31"/>
            <p:cNvSpPr/>
            <p:nvPr/>
          </p:nvSpPr>
          <p:spPr>
            <a:xfrm>
              <a:off x="2311700" y="1299875"/>
              <a:ext cx="1015500" cy="528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Prior </a:t>
              </a:r>
              <a:r>
                <a:rPr lang="en" sz="1200">
                  <a:solidFill>
                    <a:srgbClr val="666666"/>
                  </a:solidFill>
                  <a:latin typeface="Roboto"/>
                  <a:ea typeface="Roboto"/>
                  <a:cs typeface="Roboto"/>
                  <a:sym typeface="Roboto"/>
                </a:rPr>
                <a:t>Weekend</a:t>
              </a:r>
              <a:endParaRPr sz="1200">
                <a:solidFill>
                  <a:srgbClr val="666666"/>
                </a:solidFill>
                <a:latin typeface="Roboto"/>
                <a:ea typeface="Roboto"/>
                <a:cs typeface="Roboto"/>
                <a:sym typeface="Roboto"/>
              </a:endParaRPr>
            </a:p>
          </p:txBody>
        </p:sp>
        <p:sp>
          <p:nvSpPr>
            <p:cNvPr id="250" name="Google Shape;250;p31"/>
            <p:cNvSpPr/>
            <p:nvPr/>
          </p:nvSpPr>
          <p:spPr>
            <a:xfrm>
              <a:off x="3882200" y="1267400"/>
              <a:ext cx="1481700" cy="528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434343"/>
                  </a:solidFill>
                  <a:latin typeface="Roboto"/>
                  <a:ea typeface="Roboto"/>
                  <a:cs typeface="Roboto"/>
                  <a:sym typeface="Roboto"/>
                </a:rPr>
                <a:t>Day of Festival</a:t>
              </a:r>
              <a:endParaRPr b="1" sz="1200">
                <a:solidFill>
                  <a:srgbClr val="434343"/>
                </a:solidFill>
                <a:latin typeface="Roboto"/>
                <a:ea typeface="Roboto"/>
                <a:cs typeface="Roboto"/>
                <a:sym typeface="Roboto"/>
              </a:endParaRPr>
            </a:p>
          </p:txBody>
        </p:sp>
        <p:sp>
          <p:nvSpPr>
            <p:cNvPr id="251" name="Google Shape;251;p31"/>
            <p:cNvSpPr/>
            <p:nvPr/>
          </p:nvSpPr>
          <p:spPr>
            <a:xfrm>
              <a:off x="5918900" y="1299875"/>
              <a:ext cx="1015500" cy="528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66666"/>
                  </a:solidFill>
                  <a:latin typeface="Roboto"/>
                  <a:ea typeface="Roboto"/>
                  <a:cs typeface="Roboto"/>
                  <a:sym typeface="Roboto"/>
                </a:rPr>
                <a:t>Following</a:t>
              </a:r>
              <a:endParaRPr sz="1200">
                <a:solidFill>
                  <a:srgbClr val="666666"/>
                </a:solidFill>
                <a:latin typeface="Roboto"/>
                <a:ea typeface="Roboto"/>
                <a:cs typeface="Roboto"/>
                <a:sym typeface="Roboto"/>
              </a:endParaRPr>
            </a:p>
            <a:p>
              <a:pPr indent="0" lvl="0" marL="0" rtl="0" algn="ctr">
                <a:spcBef>
                  <a:spcPts val="0"/>
                </a:spcBef>
                <a:spcAft>
                  <a:spcPts val="0"/>
                </a:spcAft>
                <a:buNone/>
              </a:pPr>
              <a:r>
                <a:rPr lang="en" sz="1200">
                  <a:solidFill>
                    <a:srgbClr val="666666"/>
                  </a:solidFill>
                  <a:latin typeface="Roboto"/>
                  <a:ea typeface="Roboto"/>
                  <a:cs typeface="Roboto"/>
                  <a:sym typeface="Roboto"/>
                </a:rPr>
                <a:t>Weekend</a:t>
              </a:r>
              <a:endParaRPr sz="1200">
                <a:solidFill>
                  <a:srgbClr val="666666"/>
                </a:solidFill>
                <a:latin typeface="Roboto"/>
                <a:ea typeface="Roboto"/>
                <a:cs typeface="Roboto"/>
                <a:sym typeface="Roboto"/>
              </a:endParaRPr>
            </a:p>
          </p:txBody>
        </p:sp>
        <p:sp>
          <p:nvSpPr>
            <p:cNvPr id="252" name="Google Shape;252;p31"/>
            <p:cNvSpPr/>
            <p:nvPr/>
          </p:nvSpPr>
          <p:spPr>
            <a:xfrm>
              <a:off x="2732750" y="1828175"/>
              <a:ext cx="173400" cy="1650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1"/>
            <p:cNvSpPr/>
            <p:nvPr/>
          </p:nvSpPr>
          <p:spPr>
            <a:xfrm>
              <a:off x="4536350" y="1828175"/>
              <a:ext cx="173400" cy="165000"/>
            </a:xfrm>
            <a:prstGeom prst="ellipse">
              <a:avLst/>
            </a:prstGeom>
            <a:solidFill>
              <a:srgbClr val="F1C23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latin typeface="Roboto"/>
                <a:ea typeface="Roboto"/>
                <a:cs typeface="Roboto"/>
                <a:sym typeface="Roboto"/>
              </a:endParaRPr>
            </a:p>
          </p:txBody>
        </p:sp>
        <p:sp>
          <p:nvSpPr>
            <p:cNvPr id="254" name="Google Shape;254;p31"/>
            <p:cNvSpPr/>
            <p:nvPr/>
          </p:nvSpPr>
          <p:spPr>
            <a:xfrm>
              <a:off x="6339950" y="1828175"/>
              <a:ext cx="173400" cy="1650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 name="Google Shape;255;p31"/>
            <p:cNvCxnSpPr/>
            <p:nvPr/>
          </p:nvCxnSpPr>
          <p:spPr>
            <a:xfrm flipH="1" rot="10800000">
              <a:off x="3017300" y="2170100"/>
              <a:ext cx="3211500" cy="16500"/>
            </a:xfrm>
            <a:prstGeom prst="straightConnector1">
              <a:avLst/>
            </a:prstGeom>
            <a:noFill/>
            <a:ln cap="flat" cmpd="sng" w="9525">
              <a:solidFill>
                <a:schemeClr val="dk2"/>
              </a:solidFill>
              <a:prstDash val="solid"/>
              <a:round/>
              <a:headEnd len="med" w="med" type="stealth"/>
              <a:tailEnd len="med" w="med" type="stealth"/>
            </a:ln>
          </p:spPr>
        </p:cxnSp>
        <p:sp>
          <p:nvSpPr>
            <p:cNvPr id="256" name="Google Shape;256;p31"/>
            <p:cNvSpPr txBox="1"/>
            <p:nvPr/>
          </p:nvSpPr>
          <p:spPr>
            <a:xfrm>
              <a:off x="4391900" y="2025650"/>
              <a:ext cx="462300" cy="305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accent1"/>
                  </a:solidFill>
                  <a:latin typeface="Roboto"/>
                  <a:ea typeface="Roboto"/>
                  <a:cs typeface="Roboto"/>
                  <a:sym typeface="Roboto"/>
                </a:rPr>
                <a:t>OR</a:t>
              </a:r>
              <a:endParaRPr b="1" sz="1200">
                <a:solidFill>
                  <a:schemeClr val="accent1"/>
                </a:solidFill>
                <a:latin typeface="Roboto"/>
                <a:ea typeface="Roboto"/>
                <a:cs typeface="Roboto"/>
                <a:sym typeface="Roboto"/>
              </a:endParaRPr>
            </a:p>
          </p:txBody>
        </p:sp>
      </p:grpSp>
      <p:sp>
        <p:nvSpPr>
          <p:cNvPr id="257" name="Google Shape;257;p31"/>
          <p:cNvSpPr txBox="1"/>
          <p:nvPr/>
        </p:nvSpPr>
        <p:spPr>
          <a:xfrm>
            <a:off x="1243988" y="2460925"/>
            <a:ext cx="3150900" cy="13716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B45F06"/>
                </a:solidFill>
                <a:latin typeface="Roboto"/>
                <a:ea typeface="Roboto"/>
                <a:cs typeface="Roboto"/>
                <a:sym typeface="Roboto"/>
              </a:rPr>
              <a:t>Thanksgiving</a:t>
            </a:r>
            <a:r>
              <a:rPr lang="en">
                <a:solidFill>
                  <a:schemeClr val="dk2"/>
                </a:solidFill>
                <a:latin typeface="Roboto"/>
                <a:ea typeface="Roboto"/>
                <a:cs typeface="Roboto"/>
                <a:sym typeface="Roboto"/>
              </a:rPr>
              <a:t>: </a:t>
            </a:r>
            <a:r>
              <a:rPr b="1" lang="en">
                <a:latin typeface="Roboto"/>
                <a:ea typeface="Roboto"/>
                <a:cs typeface="Roboto"/>
                <a:sym typeface="Roboto"/>
              </a:rPr>
              <a:t>10 Days</a:t>
            </a:r>
            <a:endParaRPr b="1">
              <a:latin typeface="Roboto"/>
              <a:ea typeface="Roboto"/>
              <a:cs typeface="Roboto"/>
              <a:sym typeface="Roboto"/>
            </a:endParaRPr>
          </a:p>
          <a:p>
            <a:pPr indent="0" lvl="0" marL="0" rtl="0" algn="l">
              <a:lnSpc>
                <a:spcPct val="115000"/>
              </a:lnSpc>
              <a:spcBef>
                <a:spcPts val="1600"/>
              </a:spcBef>
              <a:spcAft>
                <a:spcPts val="0"/>
              </a:spcAft>
              <a:buNone/>
            </a:pPr>
            <a:r>
              <a:rPr lang="en">
                <a:solidFill>
                  <a:schemeClr val="dk2"/>
                </a:solidFill>
                <a:latin typeface="Roboto"/>
                <a:ea typeface="Roboto"/>
                <a:cs typeface="Roboto"/>
                <a:sym typeface="Roboto"/>
              </a:rPr>
              <a:t>In </a:t>
            </a:r>
            <a:r>
              <a:rPr b="1" lang="en">
                <a:solidFill>
                  <a:schemeClr val="dk2"/>
                </a:solidFill>
                <a:latin typeface="Roboto"/>
                <a:ea typeface="Roboto"/>
                <a:cs typeface="Roboto"/>
                <a:sym typeface="Roboto"/>
              </a:rPr>
              <a:t>2018</a:t>
            </a:r>
            <a:r>
              <a:rPr lang="en">
                <a:solidFill>
                  <a:schemeClr val="dk2"/>
                </a:solidFill>
                <a:latin typeface="Roboto"/>
                <a:ea typeface="Roboto"/>
                <a:cs typeface="Roboto"/>
                <a:sym typeface="Roboto"/>
              </a:rPr>
              <a:t>: Wed, 21 Nov to Sun, 25 Nov </a:t>
            </a:r>
            <a:endParaRPr>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
                <a:solidFill>
                  <a:schemeClr val="dk2"/>
                </a:solidFill>
                <a:latin typeface="Roboto"/>
                <a:ea typeface="Roboto"/>
                <a:cs typeface="Roboto"/>
                <a:sym typeface="Roboto"/>
              </a:rPr>
              <a:t>In </a:t>
            </a:r>
            <a:r>
              <a:rPr b="1" lang="en">
                <a:solidFill>
                  <a:schemeClr val="dk2"/>
                </a:solidFill>
                <a:latin typeface="Roboto"/>
                <a:ea typeface="Roboto"/>
                <a:cs typeface="Roboto"/>
                <a:sym typeface="Roboto"/>
              </a:rPr>
              <a:t>2019</a:t>
            </a:r>
            <a:r>
              <a:rPr lang="en">
                <a:solidFill>
                  <a:schemeClr val="dk2"/>
                </a:solidFill>
                <a:latin typeface="Roboto"/>
                <a:ea typeface="Roboto"/>
                <a:cs typeface="Roboto"/>
                <a:sym typeface="Roboto"/>
              </a:rPr>
              <a:t>: Wed, 27 Nov to Sun, 01 Dec</a:t>
            </a:r>
            <a:endParaRPr>
              <a:solidFill>
                <a:schemeClr val="dk2"/>
              </a:solidFill>
              <a:latin typeface="Roboto"/>
              <a:ea typeface="Roboto"/>
              <a:cs typeface="Roboto"/>
              <a:sym typeface="Roboto"/>
            </a:endParaRPr>
          </a:p>
        </p:txBody>
      </p:sp>
      <p:sp>
        <p:nvSpPr>
          <p:cNvPr id="258" name="Google Shape;258;p31"/>
          <p:cNvSpPr txBox="1"/>
          <p:nvPr/>
        </p:nvSpPr>
        <p:spPr>
          <a:xfrm>
            <a:off x="4854200" y="2460925"/>
            <a:ext cx="3281700" cy="1371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38761D"/>
                </a:solidFill>
                <a:latin typeface="Roboto"/>
                <a:ea typeface="Roboto"/>
                <a:cs typeface="Roboto"/>
                <a:sym typeface="Roboto"/>
              </a:rPr>
              <a:t>Christmas</a:t>
            </a:r>
            <a:r>
              <a:rPr lang="en">
                <a:solidFill>
                  <a:schemeClr val="dk2"/>
                </a:solidFill>
                <a:latin typeface="Roboto"/>
                <a:ea typeface="Roboto"/>
                <a:cs typeface="Roboto"/>
                <a:sym typeface="Roboto"/>
              </a:rPr>
              <a:t>: </a:t>
            </a:r>
            <a:r>
              <a:rPr b="1" lang="en">
                <a:latin typeface="Roboto"/>
                <a:ea typeface="Roboto"/>
                <a:cs typeface="Roboto"/>
                <a:sym typeface="Roboto"/>
              </a:rPr>
              <a:t>11 Days</a:t>
            </a:r>
            <a:endParaRPr b="1">
              <a:latin typeface="Roboto"/>
              <a:ea typeface="Roboto"/>
              <a:cs typeface="Roboto"/>
              <a:sym typeface="Roboto"/>
            </a:endParaRPr>
          </a:p>
          <a:p>
            <a:pPr indent="0" lvl="0" marL="0" rtl="0" algn="l">
              <a:spcBef>
                <a:spcPts val="1600"/>
              </a:spcBef>
              <a:spcAft>
                <a:spcPts val="0"/>
              </a:spcAft>
              <a:buNone/>
            </a:pPr>
            <a:r>
              <a:rPr lang="en">
                <a:solidFill>
                  <a:schemeClr val="dk2"/>
                </a:solidFill>
                <a:latin typeface="Roboto"/>
                <a:ea typeface="Roboto"/>
                <a:cs typeface="Roboto"/>
                <a:sym typeface="Roboto"/>
              </a:rPr>
              <a:t>In </a:t>
            </a:r>
            <a:r>
              <a:rPr b="1" lang="en">
                <a:solidFill>
                  <a:schemeClr val="dk2"/>
                </a:solidFill>
                <a:latin typeface="Roboto"/>
                <a:ea typeface="Roboto"/>
                <a:cs typeface="Roboto"/>
                <a:sym typeface="Roboto"/>
              </a:rPr>
              <a:t>2018</a:t>
            </a:r>
            <a:r>
              <a:rPr lang="en">
                <a:solidFill>
                  <a:schemeClr val="dk2"/>
                </a:solidFill>
                <a:latin typeface="Roboto"/>
                <a:ea typeface="Roboto"/>
                <a:cs typeface="Roboto"/>
                <a:sym typeface="Roboto"/>
              </a:rPr>
              <a:t>: Sat, 22 Dec to Wed, 26 Dec </a:t>
            </a:r>
            <a:endParaRPr>
              <a:solidFill>
                <a:schemeClr val="dk2"/>
              </a:solidFill>
              <a:latin typeface="Roboto"/>
              <a:ea typeface="Roboto"/>
              <a:cs typeface="Roboto"/>
              <a:sym typeface="Roboto"/>
            </a:endParaRPr>
          </a:p>
          <a:p>
            <a:pPr indent="0" lvl="0" marL="0" rtl="0" algn="l">
              <a:spcBef>
                <a:spcPts val="1600"/>
              </a:spcBef>
              <a:spcAft>
                <a:spcPts val="1600"/>
              </a:spcAft>
              <a:buNone/>
            </a:pPr>
            <a:r>
              <a:rPr lang="en">
                <a:solidFill>
                  <a:schemeClr val="dk2"/>
                </a:solidFill>
                <a:latin typeface="Roboto"/>
                <a:ea typeface="Roboto"/>
                <a:cs typeface="Roboto"/>
                <a:sym typeface="Roboto"/>
              </a:rPr>
              <a:t>In </a:t>
            </a:r>
            <a:r>
              <a:rPr b="1" lang="en">
                <a:solidFill>
                  <a:schemeClr val="dk2"/>
                </a:solidFill>
                <a:latin typeface="Roboto"/>
                <a:ea typeface="Roboto"/>
                <a:cs typeface="Roboto"/>
                <a:sym typeface="Roboto"/>
              </a:rPr>
              <a:t>2019</a:t>
            </a:r>
            <a:r>
              <a:rPr lang="en">
                <a:solidFill>
                  <a:schemeClr val="dk2"/>
                </a:solidFill>
                <a:latin typeface="Roboto"/>
                <a:ea typeface="Roboto"/>
                <a:cs typeface="Roboto"/>
                <a:sym typeface="Roboto"/>
              </a:rPr>
              <a:t>: Tue, 24 Dec to Sun, 29 Dec</a:t>
            </a:r>
            <a:endParaRPr b="1">
              <a:solidFill>
                <a:srgbClr val="B45F06"/>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73" name="Google Shape;73;p14"/>
          <p:cNvSpPr txBox="1"/>
          <p:nvPr>
            <p:ph idx="1" type="body"/>
          </p:nvPr>
        </p:nvSpPr>
        <p:spPr>
          <a:xfrm>
            <a:off x="311700" y="1266325"/>
            <a:ext cx="5377200" cy="3302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sz="1400">
                <a:latin typeface="Roboto"/>
                <a:ea typeface="Roboto"/>
                <a:cs typeface="Roboto"/>
                <a:sym typeface="Roboto"/>
              </a:rPr>
              <a:t>Being frequent Uber riders in Seattle, we were interested in understanding the movement trends of Uber rides on the streets of Seattle.</a:t>
            </a:r>
            <a:endParaRPr sz="1400">
              <a:latin typeface="Roboto"/>
              <a:ea typeface="Roboto"/>
              <a:cs typeface="Roboto"/>
              <a:sym typeface="Roboto"/>
            </a:endParaRPr>
          </a:p>
          <a:p>
            <a:pPr indent="-317500" lvl="0" marL="457200" rtl="0" algn="l">
              <a:spcBef>
                <a:spcPts val="1000"/>
              </a:spcBef>
              <a:spcAft>
                <a:spcPts val="0"/>
              </a:spcAft>
              <a:buSzPts val="1400"/>
              <a:buFont typeface="Roboto"/>
              <a:buChar char="●"/>
            </a:pPr>
            <a:r>
              <a:rPr lang="en" sz="1400" u="sng">
                <a:solidFill>
                  <a:schemeClr val="hlink"/>
                </a:solidFill>
                <a:latin typeface="Roboto"/>
                <a:ea typeface="Roboto"/>
                <a:cs typeface="Roboto"/>
                <a:sym typeface="Roboto"/>
                <a:hlinkClick r:id="rId3"/>
              </a:rPr>
              <a:t>Uber Movement Speeds</a:t>
            </a:r>
            <a:r>
              <a:rPr lang="en" sz="1400">
                <a:latin typeface="Roboto"/>
                <a:ea typeface="Roboto"/>
                <a:cs typeface="Roboto"/>
                <a:sym typeface="Roboto"/>
              </a:rPr>
              <a:t> is a public dataset provided by Uber which contains anonymized travel data aggregated from their trips for major cities in the US for the year 2018 and 2019.</a:t>
            </a:r>
            <a:endParaRPr sz="1400">
              <a:latin typeface="Roboto"/>
              <a:ea typeface="Roboto"/>
              <a:cs typeface="Roboto"/>
              <a:sym typeface="Roboto"/>
            </a:endParaRPr>
          </a:p>
          <a:p>
            <a:pPr indent="-317500" lvl="0" marL="457200" rtl="0" algn="l">
              <a:spcBef>
                <a:spcPts val="1000"/>
              </a:spcBef>
              <a:spcAft>
                <a:spcPts val="0"/>
              </a:spcAft>
              <a:buSzPts val="1400"/>
              <a:buFont typeface="Roboto"/>
              <a:buChar char="●"/>
            </a:pPr>
            <a:r>
              <a:rPr lang="en" sz="1400">
                <a:latin typeface="Roboto"/>
                <a:ea typeface="Roboto"/>
                <a:cs typeface="Roboto"/>
                <a:sym typeface="Roboto"/>
              </a:rPr>
              <a:t>We have focused on travel speed data of Seattle for the purpose of our analysis.</a:t>
            </a:r>
            <a:endParaRPr sz="1400">
              <a:latin typeface="Roboto"/>
              <a:ea typeface="Roboto"/>
              <a:cs typeface="Roboto"/>
              <a:sym typeface="Roboto"/>
            </a:endParaRPr>
          </a:p>
          <a:p>
            <a:pPr indent="0" lvl="0" marL="0" rtl="0" algn="l">
              <a:spcBef>
                <a:spcPts val="1600"/>
              </a:spcBef>
              <a:spcAft>
                <a:spcPts val="1600"/>
              </a:spcAft>
              <a:buNone/>
            </a:pPr>
            <a:r>
              <a:t/>
            </a:r>
            <a:endParaRPr sz="1400">
              <a:latin typeface="Roboto"/>
              <a:ea typeface="Roboto"/>
              <a:cs typeface="Roboto"/>
              <a:sym typeface="Roboto"/>
            </a:endParaRPr>
          </a:p>
        </p:txBody>
      </p:sp>
      <p:pic>
        <p:nvPicPr>
          <p:cNvPr id="74" name="Google Shape;74;p14"/>
          <p:cNvPicPr preferRelativeResize="0"/>
          <p:nvPr/>
        </p:nvPicPr>
        <p:blipFill>
          <a:blip r:embed="rId4">
            <a:alphaModFix/>
          </a:blip>
          <a:stretch>
            <a:fillRect/>
          </a:stretch>
        </p:blipFill>
        <p:spPr>
          <a:xfrm>
            <a:off x="5688900" y="1688900"/>
            <a:ext cx="3143426" cy="1765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Statistics</a:t>
            </a:r>
            <a:endParaRPr/>
          </a:p>
        </p:txBody>
      </p:sp>
      <p:sp>
        <p:nvSpPr>
          <p:cNvPr id="264" name="Google Shape;264;p32"/>
          <p:cNvSpPr txBox="1"/>
          <p:nvPr>
            <p:ph idx="1" type="body"/>
          </p:nvPr>
        </p:nvSpPr>
        <p:spPr>
          <a:xfrm>
            <a:off x="311700" y="4380875"/>
            <a:ext cx="8520600" cy="6453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rgbClr val="666666"/>
              </a:buClr>
              <a:buSzPts val="1400"/>
              <a:buFont typeface="Roboto"/>
              <a:buChar char="●"/>
            </a:pPr>
            <a:r>
              <a:rPr lang="en" sz="1400">
                <a:solidFill>
                  <a:srgbClr val="666666"/>
                </a:solidFill>
                <a:latin typeface="Roboto"/>
                <a:ea typeface="Roboto"/>
                <a:cs typeface="Roboto"/>
                <a:sym typeface="Roboto"/>
              </a:rPr>
              <a:t>The </a:t>
            </a:r>
            <a:r>
              <a:rPr b="1" lang="en" sz="1400">
                <a:solidFill>
                  <a:srgbClr val="666666"/>
                </a:solidFill>
                <a:latin typeface="Roboto"/>
                <a:ea typeface="Roboto"/>
                <a:cs typeface="Roboto"/>
                <a:sym typeface="Roboto"/>
              </a:rPr>
              <a:t>variances </a:t>
            </a:r>
            <a:r>
              <a:rPr lang="en" sz="1400">
                <a:solidFill>
                  <a:srgbClr val="666666"/>
                </a:solidFill>
                <a:latin typeface="Roboto"/>
                <a:ea typeface="Roboto"/>
                <a:cs typeface="Roboto"/>
                <a:sym typeface="Roboto"/>
              </a:rPr>
              <a:t>of the 2 groups are </a:t>
            </a:r>
            <a:r>
              <a:rPr b="1" lang="en" sz="1400">
                <a:solidFill>
                  <a:srgbClr val="666666"/>
                </a:solidFill>
                <a:latin typeface="Roboto"/>
                <a:ea typeface="Roboto"/>
                <a:cs typeface="Roboto"/>
                <a:sym typeface="Roboto"/>
              </a:rPr>
              <a:t>unequal</a:t>
            </a:r>
            <a:r>
              <a:rPr lang="en" sz="1400">
                <a:solidFill>
                  <a:srgbClr val="666666"/>
                </a:solidFill>
                <a:latin typeface="Roboto"/>
                <a:ea typeface="Roboto"/>
                <a:cs typeface="Roboto"/>
                <a:sym typeface="Roboto"/>
              </a:rPr>
              <a:t> but the </a:t>
            </a:r>
            <a:r>
              <a:rPr b="1" lang="en" sz="1400">
                <a:solidFill>
                  <a:srgbClr val="666666"/>
                </a:solidFill>
                <a:latin typeface="Roboto"/>
                <a:ea typeface="Roboto"/>
                <a:cs typeface="Roboto"/>
                <a:sym typeface="Roboto"/>
              </a:rPr>
              <a:t>mean </a:t>
            </a:r>
            <a:r>
              <a:rPr lang="en" sz="1400">
                <a:solidFill>
                  <a:srgbClr val="666666"/>
                </a:solidFill>
                <a:latin typeface="Roboto"/>
                <a:ea typeface="Roboto"/>
                <a:cs typeface="Roboto"/>
                <a:sym typeface="Roboto"/>
              </a:rPr>
              <a:t>speeds are quite </a:t>
            </a:r>
            <a:r>
              <a:rPr b="1" lang="en" sz="1400">
                <a:solidFill>
                  <a:srgbClr val="666666"/>
                </a:solidFill>
                <a:latin typeface="Roboto"/>
                <a:ea typeface="Roboto"/>
                <a:cs typeface="Roboto"/>
                <a:sym typeface="Roboto"/>
              </a:rPr>
              <a:t>similar</a:t>
            </a:r>
            <a:r>
              <a:rPr lang="en" sz="1400">
                <a:solidFill>
                  <a:srgbClr val="666666"/>
                </a:solidFill>
                <a:latin typeface="Roboto"/>
                <a:ea typeface="Roboto"/>
                <a:cs typeface="Roboto"/>
                <a:sym typeface="Roboto"/>
              </a:rPr>
              <a:t>.</a:t>
            </a:r>
            <a:endParaRPr sz="1400">
              <a:solidFill>
                <a:srgbClr val="666666"/>
              </a:solidFill>
              <a:latin typeface="Roboto"/>
              <a:ea typeface="Roboto"/>
              <a:cs typeface="Roboto"/>
              <a:sym typeface="Roboto"/>
            </a:endParaRPr>
          </a:p>
          <a:p>
            <a:pPr indent="-317500" lvl="0" marL="457200" rtl="0" algn="l">
              <a:lnSpc>
                <a:spcPct val="100000"/>
              </a:lnSpc>
              <a:spcBef>
                <a:spcPts val="0"/>
              </a:spcBef>
              <a:spcAft>
                <a:spcPts val="0"/>
              </a:spcAft>
              <a:buClr>
                <a:srgbClr val="666666"/>
              </a:buClr>
              <a:buSzPts val="1400"/>
              <a:buFont typeface="Roboto"/>
              <a:buChar char="●"/>
            </a:pPr>
            <a:r>
              <a:rPr b="1" lang="en" sz="1400">
                <a:solidFill>
                  <a:srgbClr val="666666"/>
                </a:solidFill>
                <a:latin typeface="Roboto"/>
                <a:ea typeface="Roboto"/>
                <a:cs typeface="Roboto"/>
                <a:sym typeface="Roboto"/>
              </a:rPr>
              <a:t>Christmas </a:t>
            </a:r>
            <a:r>
              <a:rPr lang="en" sz="1400">
                <a:solidFill>
                  <a:srgbClr val="666666"/>
                </a:solidFill>
                <a:latin typeface="Roboto"/>
                <a:ea typeface="Roboto"/>
                <a:cs typeface="Roboto"/>
                <a:sym typeface="Roboto"/>
              </a:rPr>
              <a:t>period shows </a:t>
            </a:r>
            <a:r>
              <a:rPr b="1" lang="en" sz="1400">
                <a:solidFill>
                  <a:srgbClr val="666666"/>
                </a:solidFill>
                <a:latin typeface="Roboto"/>
                <a:ea typeface="Roboto"/>
                <a:cs typeface="Roboto"/>
                <a:sym typeface="Roboto"/>
              </a:rPr>
              <a:t>higher variance</a:t>
            </a:r>
            <a:r>
              <a:rPr lang="en" sz="1400">
                <a:solidFill>
                  <a:srgbClr val="666666"/>
                </a:solidFill>
                <a:latin typeface="Roboto"/>
                <a:ea typeface="Roboto"/>
                <a:cs typeface="Roboto"/>
                <a:sym typeface="Roboto"/>
              </a:rPr>
              <a:t> in mean speeds as compared to Thanksgiving period.</a:t>
            </a:r>
            <a:endParaRPr/>
          </a:p>
        </p:txBody>
      </p:sp>
      <p:sp>
        <p:nvSpPr>
          <p:cNvPr id="265" name="Google Shape;265;p32"/>
          <p:cNvSpPr txBox="1"/>
          <p:nvPr/>
        </p:nvSpPr>
        <p:spPr>
          <a:xfrm>
            <a:off x="3276025" y="-442500"/>
            <a:ext cx="66381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accent2"/>
                </a:solidFill>
                <a:latin typeface="Roboto"/>
                <a:ea typeface="Roboto"/>
                <a:cs typeface="Roboto"/>
                <a:sym typeface="Roboto"/>
              </a:rPr>
              <a:t>MEAN TRAVEL SPEED</a:t>
            </a:r>
            <a:endParaRPr b="1" sz="1000">
              <a:solidFill>
                <a:schemeClr val="accent2"/>
              </a:solidFill>
              <a:latin typeface="Roboto"/>
              <a:ea typeface="Roboto"/>
              <a:cs typeface="Roboto"/>
              <a:sym typeface="Roboto"/>
            </a:endParaRPr>
          </a:p>
        </p:txBody>
      </p:sp>
      <p:graphicFrame>
        <p:nvGraphicFramePr>
          <p:cNvPr id="266" name="Google Shape;266;p32"/>
          <p:cNvGraphicFramePr/>
          <p:nvPr/>
        </p:nvGraphicFramePr>
        <p:xfrm>
          <a:off x="525850" y="1296000"/>
          <a:ext cx="3000000" cy="3000000"/>
        </p:xfrm>
        <a:graphic>
          <a:graphicData uri="http://schemas.openxmlformats.org/drawingml/2006/table">
            <a:tbl>
              <a:tblPr>
                <a:noFill/>
                <a:tableStyleId>{DBCA2FC6-E74B-4845-817D-70F7005BA29C}</a:tableStyleId>
              </a:tblPr>
              <a:tblGrid>
                <a:gridCol w="1003975"/>
                <a:gridCol w="1136525"/>
                <a:gridCol w="1064100"/>
              </a:tblGrid>
              <a:tr h="301750">
                <a:tc>
                  <a:txBody>
                    <a:bodyPr/>
                    <a:lstStyle/>
                    <a:p>
                      <a:pPr indent="0" lvl="0" marL="0" rtl="0" algn="l">
                        <a:spcBef>
                          <a:spcPts val="0"/>
                        </a:spcBef>
                        <a:spcAft>
                          <a:spcPts val="0"/>
                        </a:spcAft>
                        <a:buNone/>
                      </a:pPr>
                      <a:r>
                        <a:rPr b="1" lang="en" sz="1100">
                          <a:solidFill>
                            <a:schemeClr val="accent1"/>
                          </a:solidFill>
                          <a:latin typeface="Roboto"/>
                          <a:ea typeface="Roboto"/>
                          <a:cs typeface="Roboto"/>
                          <a:sym typeface="Roboto"/>
                        </a:rPr>
                        <a:t>Mean Speed</a:t>
                      </a:r>
                      <a:endParaRPr b="1" sz="1100">
                        <a:solidFill>
                          <a:schemeClr val="accent1"/>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100">
                          <a:solidFill>
                            <a:srgbClr val="B45F06"/>
                          </a:solidFill>
                          <a:latin typeface="Roboto"/>
                          <a:ea typeface="Roboto"/>
                          <a:cs typeface="Roboto"/>
                          <a:sym typeface="Roboto"/>
                        </a:rPr>
                        <a:t>Thanksgiving</a:t>
                      </a:r>
                      <a:endParaRPr b="1" sz="1100">
                        <a:solidFill>
                          <a:srgbClr val="B45F0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100">
                          <a:solidFill>
                            <a:srgbClr val="38761D"/>
                          </a:solidFill>
                          <a:latin typeface="Roboto"/>
                          <a:ea typeface="Roboto"/>
                          <a:cs typeface="Roboto"/>
                          <a:sym typeface="Roboto"/>
                        </a:rPr>
                        <a:t>Christmas</a:t>
                      </a:r>
                      <a:endParaRPr b="1" sz="1100">
                        <a:solidFill>
                          <a:srgbClr val="38761D"/>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Min.</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29.96</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31.51</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1st Qu.</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31.19</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32.41</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Median</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32.43</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33.15</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latin typeface="Roboto"/>
                          <a:ea typeface="Roboto"/>
                          <a:cs typeface="Roboto"/>
                          <a:sym typeface="Roboto"/>
                        </a:rPr>
                        <a:t>Mean</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32.26</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33.69</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3rd Qu.</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33.68</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33.76</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Max.</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34.1</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38.11</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solidFill>
                            <a:srgbClr val="666666"/>
                          </a:solidFill>
                          <a:latin typeface="Roboto"/>
                          <a:ea typeface="Roboto"/>
                          <a:cs typeface="Roboto"/>
                          <a:sym typeface="Roboto"/>
                        </a:rPr>
                        <a:t>Std Deviation</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1.56</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100">
                          <a:latin typeface="Roboto"/>
                          <a:ea typeface="Roboto"/>
                          <a:cs typeface="Roboto"/>
                          <a:sym typeface="Roboto"/>
                        </a:rPr>
                        <a:t>2.16</a:t>
                      </a:r>
                      <a:endParaRPr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01750">
                <a:tc>
                  <a:txBody>
                    <a:bodyPr/>
                    <a:lstStyle/>
                    <a:p>
                      <a:pPr indent="0" lvl="0" marL="0" rtl="0" algn="l">
                        <a:spcBef>
                          <a:spcPts val="0"/>
                        </a:spcBef>
                        <a:spcAft>
                          <a:spcPts val="0"/>
                        </a:spcAft>
                        <a:buNone/>
                      </a:pPr>
                      <a:r>
                        <a:rPr b="1" lang="en" sz="1100">
                          <a:latin typeface="Roboto"/>
                          <a:ea typeface="Roboto"/>
                          <a:cs typeface="Roboto"/>
                          <a:sym typeface="Roboto"/>
                        </a:rPr>
                        <a:t>Variance</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2.43</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4.66</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r h="301750">
                <a:tc>
                  <a:txBody>
                    <a:bodyPr/>
                    <a:lstStyle/>
                    <a:p>
                      <a:pPr indent="0" lvl="0" marL="0" rtl="0" algn="l">
                        <a:spcBef>
                          <a:spcPts val="0"/>
                        </a:spcBef>
                        <a:spcAft>
                          <a:spcPts val="0"/>
                        </a:spcAft>
                        <a:buNone/>
                      </a:pPr>
                      <a:r>
                        <a:rPr b="1" lang="en" sz="1100">
                          <a:latin typeface="Roboto"/>
                          <a:ea typeface="Roboto"/>
                          <a:cs typeface="Roboto"/>
                          <a:sym typeface="Roboto"/>
                        </a:rPr>
                        <a:t>Datapoints</a:t>
                      </a:r>
                      <a:endParaRPr b="1" sz="1100">
                        <a:solidFill>
                          <a:srgbClr val="666666"/>
                        </a:solidFill>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10</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100">
                          <a:latin typeface="Roboto"/>
                          <a:ea typeface="Roboto"/>
                          <a:cs typeface="Roboto"/>
                          <a:sym typeface="Roboto"/>
                        </a:rPr>
                        <a:t>11</a:t>
                      </a:r>
                      <a:endParaRPr b="1" sz="1100">
                        <a:latin typeface="Roboto"/>
                        <a:ea typeface="Roboto"/>
                        <a:cs typeface="Roboto"/>
                        <a:sym typeface="Roboto"/>
                      </a:endParaRPr>
                    </a:p>
                  </a:txBody>
                  <a:tcPr marT="45700" marB="45700" marR="45700" marL="73150">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bl>
          </a:graphicData>
        </a:graphic>
      </p:graphicFrame>
      <p:pic>
        <p:nvPicPr>
          <p:cNvPr id="267" name="Google Shape;267;p32"/>
          <p:cNvPicPr preferRelativeResize="0"/>
          <p:nvPr/>
        </p:nvPicPr>
        <p:blipFill>
          <a:blip r:embed="rId3">
            <a:alphaModFix/>
          </a:blip>
          <a:stretch>
            <a:fillRect/>
          </a:stretch>
        </p:blipFill>
        <p:spPr>
          <a:xfrm>
            <a:off x="3862788" y="985625"/>
            <a:ext cx="5198162" cy="3327874"/>
          </a:xfrm>
          <a:prstGeom prst="rect">
            <a:avLst/>
          </a:prstGeom>
          <a:noFill/>
          <a:ln cap="flat" cmpd="sng" w="9525">
            <a:solidFill>
              <a:srgbClr val="F3F3F3"/>
            </a:solidFill>
            <a:prstDash val="solid"/>
            <a:round/>
            <a:headEnd len="sm" w="sm" type="none"/>
            <a:tailEnd len="sm" w="sm" type="none"/>
          </a:ln>
        </p:spPr>
      </p:pic>
      <p:sp>
        <p:nvSpPr>
          <p:cNvPr id="268" name="Google Shape;268;p32"/>
          <p:cNvSpPr txBox="1"/>
          <p:nvPr/>
        </p:nvSpPr>
        <p:spPr>
          <a:xfrm>
            <a:off x="5688175" y="1064700"/>
            <a:ext cx="1547400" cy="186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solidFill>
                  <a:schemeClr val="accent1"/>
                </a:solidFill>
                <a:latin typeface="Open Sans"/>
                <a:ea typeface="Open Sans"/>
                <a:cs typeface="Open Sans"/>
                <a:sym typeface="Open Sans"/>
              </a:rPr>
              <a:t>MEAN TRAVEL SPEEDS</a:t>
            </a:r>
            <a:endParaRPr b="1" sz="900">
              <a:solidFill>
                <a:schemeClr val="accent1"/>
              </a:solidFill>
              <a:latin typeface="Open Sans"/>
              <a:ea typeface="Open Sans"/>
              <a:cs typeface="Open Sans"/>
              <a:sym typeface="Open Sans"/>
            </a:endParaRPr>
          </a:p>
        </p:txBody>
      </p:sp>
      <p:sp>
        <p:nvSpPr>
          <p:cNvPr id="269" name="Google Shape;269;p32"/>
          <p:cNvSpPr txBox="1"/>
          <p:nvPr/>
        </p:nvSpPr>
        <p:spPr>
          <a:xfrm>
            <a:off x="4579400" y="4126950"/>
            <a:ext cx="1460100" cy="1866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B45F06"/>
                </a:solidFill>
                <a:latin typeface="Roboto"/>
                <a:ea typeface="Roboto"/>
                <a:cs typeface="Roboto"/>
                <a:sym typeface="Roboto"/>
              </a:rPr>
              <a:t>Thanksgiving</a:t>
            </a:r>
            <a:endParaRPr sz="1000">
              <a:latin typeface="Roboto"/>
              <a:ea typeface="Roboto"/>
              <a:cs typeface="Roboto"/>
              <a:sym typeface="Roboto"/>
            </a:endParaRPr>
          </a:p>
        </p:txBody>
      </p:sp>
      <p:sp>
        <p:nvSpPr>
          <p:cNvPr id="270" name="Google Shape;270;p32"/>
          <p:cNvSpPr txBox="1"/>
          <p:nvPr/>
        </p:nvSpPr>
        <p:spPr>
          <a:xfrm>
            <a:off x="7065575" y="4140825"/>
            <a:ext cx="1460100" cy="1866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38761D"/>
                </a:solidFill>
                <a:latin typeface="Roboto"/>
                <a:ea typeface="Roboto"/>
                <a:cs typeface="Roboto"/>
                <a:sym typeface="Roboto"/>
              </a:rPr>
              <a:t>Christmas</a:t>
            </a:r>
            <a:endParaRPr sz="10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Normality</a:t>
            </a:r>
            <a:endParaRPr/>
          </a:p>
        </p:txBody>
      </p:sp>
      <p:sp>
        <p:nvSpPr>
          <p:cNvPr id="276" name="Google Shape;276;p33"/>
          <p:cNvSpPr txBox="1"/>
          <p:nvPr>
            <p:ph idx="1" type="body"/>
          </p:nvPr>
        </p:nvSpPr>
        <p:spPr>
          <a:xfrm>
            <a:off x="366050" y="1238450"/>
            <a:ext cx="2827800" cy="350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latin typeface="Roboto"/>
                <a:ea typeface="Roboto"/>
                <a:cs typeface="Roboto"/>
                <a:sym typeface="Roboto"/>
              </a:rPr>
              <a:t>Earlier, w</a:t>
            </a:r>
            <a:r>
              <a:rPr lang="en" sz="1400">
                <a:solidFill>
                  <a:srgbClr val="666666"/>
                </a:solidFill>
                <a:latin typeface="Roboto"/>
                <a:ea typeface="Roboto"/>
                <a:cs typeface="Roboto"/>
                <a:sym typeface="Roboto"/>
              </a:rPr>
              <a:t>e</a:t>
            </a:r>
            <a:r>
              <a:rPr lang="en" sz="1400">
                <a:solidFill>
                  <a:srgbClr val="666666"/>
                </a:solidFill>
                <a:latin typeface="Roboto"/>
                <a:ea typeface="Roboto"/>
                <a:cs typeface="Roboto"/>
                <a:sym typeface="Roboto"/>
              </a:rPr>
              <a:t> have earlier observed that the </a:t>
            </a:r>
            <a:r>
              <a:rPr b="1" lang="en" sz="1400">
                <a:solidFill>
                  <a:srgbClr val="666666"/>
                </a:solidFill>
                <a:latin typeface="Roboto"/>
                <a:ea typeface="Roboto"/>
                <a:cs typeface="Roboto"/>
                <a:sym typeface="Roboto"/>
              </a:rPr>
              <a:t>population </a:t>
            </a:r>
            <a:r>
              <a:rPr lang="en" sz="1400">
                <a:solidFill>
                  <a:srgbClr val="666666"/>
                </a:solidFill>
                <a:latin typeface="Roboto"/>
                <a:ea typeface="Roboto"/>
                <a:cs typeface="Roboto"/>
                <a:sym typeface="Roboto"/>
              </a:rPr>
              <a:t>follows a </a:t>
            </a:r>
            <a:r>
              <a:rPr b="1" lang="en" sz="1400">
                <a:solidFill>
                  <a:srgbClr val="666666"/>
                </a:solidFill>
                <a:latin typeface="Roboto"/>
                <a:ea typeface="Roboto"/>
                <a:cs typeface="Roboto"/>
                <a:sym typeface="Roboto"/>
              </a:rPr>
              <a:t>normal </a:t>
            </a:r>
            <a:r>
              <a:rPr lang="en" sz="1400">
                <a:solidFill>
                  <a:srgbClr val="666666"/>
                </a:solidFill>
                <a:latin typeface="Roboto"/>
                <a:ea typeface="Roboto"/>
                <a:cs typeface="Roboto"/>
                <a:sym typeface="Roboto"/>
              </a:rPr>
              <a:t>distribution.</a:t>
            </a:r>
            <a:endParaRPr sz="1400">
              <a:solidFill>
                <a:srgbClr val="666666"/>
              </a:solidFill>
              <a:latin typeface="Roboto"/>
              <a:ea typeface="Roboto"/>
              <a:cs typeface="Roboto"/>
              <a:sym typeface="Roboto"/>
            </a:endParaRPr>
          </a:p>
          <a:p>
            <a:pPr indent="0" lvl="0" marL="0" rtl="0" algn="l">
              <a:spcBef>
                <a:spcPts val="1600"/>
              </a:spcBef>
              <a:spcAft>
                <a:spcPts val="0"/>
              </a:spcAft>
              <a:buNone/>
            </a:pPr>
            <a:r>
              <a:rPr lang="en" sz="1400">
                <a:solidFill>
                  <a:srgbClr val="666666"/>
                </a:solidFill>
                <a:latin typeface="Roboto"/>
                <a:ea typeface="Roboto"/>
                <a:cs typeface="Roboto"/>
                <a:sym typeface="Roboto"/>
              </a:rPr>
              <a:t>Here we can observe that the </a:t>
            </a:r>
            <a:r>
              <a:rPr b="1" lang="en" sz="1400">
                <a:solidFill>
                  <a:srgbClr val="666666"/>
                </a:solidFill>
                <a:latin typeface="Roboto"/>
                <a:ea typeface="Roboto"/>
                <a:cs typeface="Roboto"/>
                <a:sym typeface="Roboto"/>
              </a:rPr>
              <a:t>sampled data</a:t>
            </a:r>
            <a:r>
              <a:rPr lang="en" sz="1400">
                <a:solidFill>
                  <a:srgbClr val="666666"/>
                </a:solidFill>
                <a:latin typeface="Roboto"/>
                <a:ea typeface="Roboto"/>
                <a:cs typeface="Roboto"/>
                <a:sym typeface="Roboto"/>
              </a:rPr>
              <a:t> for the festivals also follows a </a:t>
            </a:r>
            <a:r>
              <a:rPr b="1" lang="en" sz="1400">
                <a:solidFill>
                  <a:srgbClr val="666666"/>
                </a:solidFill>
                <a:latin typeface="Roboto"/>
                <a:ea typeface="Roboto"/>
                <a:cs typeface="Roboto"/>
                <a:sym typeface="Roboto"/>
              </a:rPr>
              <a:t>normal </a:t>
            </a:r>
            <a:r>
              <a:rPr lang="en" sz="1400">
                <a:solidFill>
                  <a:srgbClr val="666666"/>
                </a:solidFill>
                <a:latin typeface="Roboto"/>
                <a:ea typeface="Roboto"/>
                <a:cs typeface="Roboto"/>
                <a:sym typeface="Roboto"/>
              </a:rPr>
              <a:t>distribution with the exception of a few outliers.</a:t>
            </a:r>
            <a:endParaRPr sz="1400">
              <a:solidFill>
                <a:srgbClr val="666666"/>
              </a:solidFill>
              <a:latin typeface="Roboto"/>
              <a:ea typeface="Roboto"/>
              <a:cs typeface="Roboto"/>
              <a:sym typeface="Roboto"/>
            </a:endParaRPr>
          </a:p>
          <a:p>
            <a:pPr indent="0" lvl="0" marL="0" rtl="0" algn="l">
              <a:spcBef>
                <a:spcPts val="1600"/>
              </a:spcBef>
              <a:spcAft>
                <a:spcPts val="1600"/>
              </a:spcAft>
              <a:buNone/>
            </a:pPr>
            <a:r>
              <a:rPr lang="en" sz="1000">
                <a:solidFill>
                  <a:srgbClr val="666666"/>
                </a:solidFill>
                <a:latin typeface="Roboto"/>
                <a:ea typeface="Roboto"/>
                <a:cs typeface="Roboto"/>
                <a:sym typeface="Roboto"/>
              </a:rPr>
              <a:t>Refer </a:t>
            </a:r>
            <a:r>
              <a:rPr lang="en" sz="1000" u="sng">
                <a:solidFill>
                  <a:schemeClr val="hlink"/>
                </a:solidFill>
                <a:latin typeface="Roboto"/>
                <a:ea typeface="Roboto"/>
                <a:cs typeface="Roboto"/>
                <a:sym typeface="Roboto"/>
                <a:hlinkClick action="ppaction://hlinksldjump" r:id="rId3"/>
              </a:rPr>
              <a:t>appendix </a:t>
            </a:r>
            <a:r>
              <a:rPr lang="en" sz="1000">
                <a:solidFill>
                  <a:srgbClr val="666666"/>
                </a:solidFill>
                <a:latin typeface="Roboto"/>
                <a:ea typeface="Roboto"/>
                <a:cs typeface="Roboto"/>
                <a:sym typeface="Roboto"/>
              </a:rPr>
              <a:t>for R code to generate this plot.</a:t>
            </a:r>
            <a:endParaRPr sz="1000">
              <a:solidFill>
                <a:srgbClr val="666666"/>
              </a:solidFill>
              <a:latin typeface="Roboto"/>
              <a:ea typeface="Roboto"/>
              <a:cs typeface="Roboto"/>
              <a:sym typeface="Roboto"/>
            </a:endParaRPr>
          </a:p>
        </p:txBody>
      </p:sp>
      <p:pic>
        <p:nvPicPr>
          <p:cNvPr id="277" name="Google Shape;277;p33"/>
          <p:cNvPicPr preferRelativeResize="0"/>
          <p:nvPr/>
        </p:nvPicPr>
        <p:blipFill>
          <a:blip r:embed="rId4">
            <a:alphaModFix/>
          </a:blip>
          <a:stretch>
            <a:fillRect/>
          </a:stretch>
        </p:blipFill>
        <p:spPr>
          <a:xfrm>
            <a:off x="3705900" y="928950"/>
            <a:ext cx="5012426" cy="3201749"/>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a:t>
            </a:r>
            <a:endParaRPr/>
          </a:p>
        </p:txBody>
      </p:sp>
      <p:sp>
        <p:nvSpPr>
          <p:cNvPr id="283" name="Google Shape;28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solidFill>
                  <a:schemeClr val="accent2"/>
                </a:solidFill>
                <a:latin typeface="Roboto"/>
                <a:ea typeface="Roboto"/>
                <a:cs typeface="Roboto"/>
                <a:sym typeface="Roboto"/>
              </a:rPr>
              <a:t>The average travel speed for Uber rides was the same for both </a:t>
            </a:r>
            <a:r>
              <a:rPr lang="en" sz="1600">
                <a:solidFill>
                  <a:schemeClr val="accent2"/>
                </a:solidFill>
                <a:latin typeface="Roboto"/>
                <a:ea typeface="Roboto"/>
                <a:cs typeface="Roboto"/>
                <a:sym typeface="Roboto"/>
              </a:rPr>
              <a:t>festive </a:t>
            </a:r>
            <a:r>
              <a:rPr lang="en" sz="1600">
                <a:solidFill>
                  <a:schemeClr val="accent2"/>
                </a:solidFill>
                <a:latin typeface="Roboto"/>
                <a:ea typeface="Roboto"/>
                <a:cs typeface="Roboto"/>
                <a:sym typeface="Roboto"/>
              </a:rPr>
              <a:t>periods around</a:t>
            </a:r>
            <a:r>
              <a:rPr lang="en" sz="1600">
                <a:solidFill>
                  <a:schemeClr val="accent2"/>
                </a:solidFill>
                <a:latin typeface="Roboto"/>
                <a:ea typeface="Roboto"/>
                <a:cs typeface="Roboto"/>
                <a:sym typeface="Roboto"/>
              </a:rPr>
              <a:t> Christmas and Thanksgiving in Seattle in 2018 and 2019.</a:t>
            </a:r>
            <a:endParaRPr sz="1600">
              <a:solidFill>
                <a:schemeClr val="accent2"/>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lang="en" sz="1600">
                <a:solidFill>
                  <a:srgbClr val="000000"/>
                </a:solidFill>
                <a:latin typeface="Roboto"/>
                <a:ea typeface="Roboto"/>
                <a:cs typeface="Roboto"/>
                <a:sym typeface="Roboto"/>
              </a:rPr>
              <a:t>μ1 = μ2 </a:t>
            </a:r>
            <a:endParaRPr sz="1600">
              <a:solidFill>
                <a:srgbClr val="000000"/>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rgbClr val="666666"/>
                </a:solidFill>
                <a:latin typeface="Roboto"/>
                <a:ea typeface="Roboto"/>
                <a:cs typeface="Roboto"/>
                <a:sym typeface="Roboto"/>
              </a:rPr>
              <a:t>where μ</a:t>
            </a:r>
            <a:r>
              <a:rPr lang="en" sz="1600">
                <a:solidFill>
                  <a:srgbClr val="666666"/>
                </a:solidFill>
                <a:latin typeface="Roboto"/>
                <a:ea typeface="Roboto"/>
                <a:cs typeface="Roboto"/>
                <a:sym typeface="Roboto"/>
              </a:rPr>
              <a:t>1 </a:t>
            </a:r>
            <a:r>
              <a:rPr lang="en" sz="1600">
                <a:solidFill>
                  <a:srgbClr val="666666"/>
                </a:solidFill>
                <a:latin typeface="Roboto"/>
                <a:ea typeface="Roboto"/>
                <a:cs typeface="Roboto"/>
                <a:sym typeface="Roboto"/>
              </a:rPr>
              <a:t>and μ</a:t>
            </a:r>
            <a:r>
              <a:rPr lang="en" sz="1600">
                <a:solidFill>
                  <a:srgbClr val="666666"/>
                </a:solidFill>
                <a:latin typeface="Roboto"/>
                <a:ea typeface="Roboto"/>
                <a:cs typeface="Roboto"/>
                <a:sym typeface="Roboto"/>
              </a:rPr>
              <a:t>2 are the average travel speeds for the selected Thanksgiving days and Christmas days in Seattle for 2018 and 2019.</a:t>
            </a:r>
            <a:endParaRPr sz="16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5"/>
          <p:cNvSpPr txBox="1"/>
          <p:nvPr/>
        </p:nvSpPr>
        <p:spPr>
          <a:xfrm>
            <a:off x="464100" y="1896500"/>
            <a:ext cx="3230700" cy="2633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2"/>
                </a:solidFill>
                <a:latin typeface="Roboto"/>
                <a:ea typeface="Roboto"/>
                <a:cs typeface="Roboto"/>
                <a:sym typeface="Roboto"/>
              </a:rPr>
              <a:t>CHECKS</a:t>
            </a:r>
            <a:endParaRPr>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Independenc</a:t>
            </a:r>
            <a:r>
              <a:rPr b="1" lang="en">
                <a:solidFill>
                  <a:schemeClr val="dk2"/>
                </a:solidFill>
                <a:latin typeface="Roboto"/>
                <a:ea typeface="Roboto"/>
                <a:cs typeface="Roboto"/>
                <a:sym typeface="Roboto"/>
              </a:rPr>
              <a:t>e</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Une</a:t>
            </a:r>
            <a:r>
              <a:rPr b="1" lang="en">
                <a:solidFill>
                  <a:schemeClr val="dk2"/>
                </a:solidFill>
                <a:latin typeface="Roboto"/>
                <a:ea typeface="Roboto"/>
                <a:cs typeface="Roboto"/>
                <a:sym typeface="Roboto"/>
              </a:rPr>
              <a:t>qual Variance		</a:t>
            </a:r>
            <a:endParaRPr b="1">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Normality</a:t>
            </a:r>
            <a:endParaRPr b="1">
              <a:solidFill>
                <a:schemeClr val="dk2"/>
              </a:solidFill>
              <a:latin typeface="Roboto"/>
              <a:ea typeface="Roboto"/>
              <a:cs typeface="Roboto"/>
              <a:sym typeface="Roboto"/>
            </a:endParaRPr>
          </a:p>
          <a:p>
            <a:pPr indent="0" lvl="0" marL="0" rtl="0" algn="l">
              <a:lnSpc>
                <a:spcPct val="115000"/>
              </a:lnSpc>
              <a:spcBef>
                <a:spcPts val="1000"/>
              </a:spcBef>
              <a:spcAft>
                <a:spcPts val="1000"/>
              </a:spcAft>
              <a:buNone/>
            </a:pPr>
            <a:r>
              <a:rPr b="1" lang="en">
                <a:solidFill>
                  <a:schemeClr val="dk2"/>
                </a:solidFill>
                <a:latin typeface="Roboto"/>
                <a:ea typeface="Roboto"/>
                <a:cs typeface="Roboto"/>
                <a:sym typeface="Roboto"/>
              </a:rPr>
              <a:t>Small Sample Sizes</a:t>
            </a:r>
            <a:endParaRPr b="1">
              <a:latin typeface="Roboto"/>
              <a:ea typeface="Roboto"/>
              <a:cs typeface="Roboto"/>
              <a:sym typeface="Roboto"/>
            </a:endParaRPr>
          </a:p>
        </p:txBody>
      </p:sp>
      <p:sp>
        <p:nvSpPr>
          <p:cNvPr id="289" name="Google Shape;289;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a:t>
            </a:r>
            <a:endParaRPr/>
          </a:p>
          <a:p>
            <a:pPr indent="0" lvl="0" marL="0" rtl="0" algn="l">
              <a:spcBef>
                <a:spcPts val="0"/>
              </a:spcBef>
              <a:spcAft>
                <a:spcPts val="0"/>
              </a:spcAft>
              <a:buNone/>
            </a:pPr>
            <a:r>
              <a:t/>
            </a:r>
            <a:endParaRPr/>
          </a:p>
        </p:txBody>
      </p:sp>
      <p:sp>
        <p:nvSpPr>
          <p:cNvPr id="290" name="Google Shape;290;p35"/>
          <p:cNvSpPr txBox="1"/>
          <p:nvPr>
            <p:ph idx="1" type="body"/>
          </p:nvPr>
        </p:nvSpPr>
        <p:spPr>
          <a:xfrm>
            <a:off x="387900" y="1218350"/>
            <a:ext cx="84447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Roboto"/>
                <a:ea typeface="Roboto"/>
                <a:cs typeface="Roboto"/>
                <a:sym typeface="Roboto"/>
              </a:rPr>
              <a:t>METHODOLO</a:t>
            </a:r>
            <a:r>
              <a:rPr b="1" lang="en" sz="1600">
                <a:solidFill>
                  <a:schemeClr val="accent2"/>
                </a:solidFill>
                <a:latin typeface="Roboto"/>
                <a:ea typeface="Roboto"/>
                <a:cs typeface="Roboto"/>
                <a:sym typeface="Roboto"/>
              </a:rPr>
              <a:t>GY</a:t>
            </a:r>
            <a:r>
              <a:rPr lang="en" sz="1600">
                <a:latin typeface="Roboto"/>
                <a:ea typeface="Roboto"/>
                <a:cs typeface="Roboto"/>
                <a:sym typeface="Roboto"/>
              </a:rPr>
              <a:t>: Welch Test</a:t>
            </a:r>
            <a:r>
              <a:rPr lang="en" sz="1600">
                <a:latin typeface="Roboto"/>
                <a:ea typeface="Roboto"/>
                <a:cs typeface="Roboto"/>
                <a:sym typeface="Roboto"/>
              </a:rPr>
              <a:t> (Unequal variance t-test)</a:t>
            </a:r>
            <a:endParaRPr sz="1600">
              <a:latin typeface="Roboto"/>
              <a:ea typeface="Roboto"/>
              <a:cs typeface="Roboto"/>
              <a:sym typeface="Roboto"/>
            </a:endParaRPr>
          </a:p>
          <a:p>
            <a:pPr indent="0" lvl="0" marL="0" rtl="0" algn="l">
              <a:spcBef>
                <a:spcPts val="0"/>
              </a:spcBef>
              <a:spcAft>
                <a:spcPts val="0"/>
              </a:spcAft>
              <a:buNone/>
            </a:pPr>
            <a:r>
              <a:rPr lang="en" sz="1000" u="sng">
                <a:solidFill>
                  <a:schemeClr val="hlink"/>
                </a:solidFill>
                <a:latin typeface="Roboto"/>
                <a:ea typeface="Roboto"/>
                <a:cs typeface="Roboto"/>
                <a:sym typeface="Roboto"/>
                <a:hlinkClick action="ppaction://hlinksldjump" r:id="rId3"/>
              </a:rPr>
              <a:t>Refer Appendix for R Code</a:t>
            </a:r>
            <a:endParaRPr>
              <a:latin typeface="Roboto"/>
              <a:ea typeface="Roboto"/>
              <a:cs typeface="Roboto"/>
              <a:sym typeface="Roboto"/>
            </a:endParaRPr>
          </a:p>
          <a:p>
            <a:pPr indent="0" lvl="0" marL="0" rtl="0" algn="l">
              <a:spcBef>
                <a:spcPts val="1000"/>
              </a:spcBef>
              <a:spcAft>
                <a:spcPts val="1000"/>
              </a:spcAft>
              <a:buNone/>
            </a:pPr>
            <a:r>
              <a:t/>
            </a:r>
            <a:endParaRPr>
              <a:latin typeface="Roboto"/>
              <a:ea typeface="Roboto"/>
              <a:cs typeface="Roboto"/>
              <a:sym typeface="Roboto"/>
            </a:endParaRPr>
          </a:p>
        </p:txBody>
      </p:sp>
      <p:pic>
        <p:nvPicPr>
          <p:cNvPr id="291" name="Google Shape;291;p35"/>
          <p:cNvPicPr preferRelativeResize="0"/>
          <p:nvPr/>
        </p:nvPicPr>
        <p:blipFill>
          <a:blip r:embed="rId4">
            <a:alphaModFix/>
          </a:blip>
          <a:stretch>
            <a:fillRect/>
          </a:stretch>
        </p:blipFill>
        <p:spPr>
          <a:xfrm>
            <a:off x="2819400" y="2299637"/>
            <a:ext cx="228600" cy="228600"/>
          </a:xfrm>
          <a:prstGeom prst="rect">
            <a:avLst/>
          </a:prstGeom>
          <a:noFill/>
          <a:ln>
            <a:noFill/>
          </a:ln>
        </p:spPr>
      </p:pic>
      <p:sp>
        <p:nvSpPr>
          <p:cNvPr id="292" name="Google Shape;292;p35"/>
          <p:cNvSpPr txBox="1"/>
          <p:nvPr/>
        </p:nvSpPr>
        <p:spPr>
          <a:xfrm>
            <a:off x="3954550" y="1887575"/>
            <a:ext cx="4878000" cy="2633700"/>
          </a:xfrm>
          <a:prstGeom prst="rect">
            <a:avLst/>
          </a:prstGeom>
          <a:noFill/>
          <a:ln cap="flat" cmpd="sng" w="19050">
            <a:solidFill>
              <a:schemeClr val="dk1"/>
            </a:solidFill>
            <a:prstDash val="solid"/>
            <a:round/>
            <a:headEnd len="sm" w="sm" type="none"/>
            <a:tailEnd len="sm" w="sm" type="none"/>
          </a:ln>
        </p:spPr>
        <p:txBody>
          <a:bodyPr anchorCtr="0" anchor="t" bIns="91425" lIns="57150" spcFirstLastPara="1" rIns="91425" wrap="square" tIns="91425">
            <a:noAutofit/>
          </a:bodyPr>
          <a:lstStyle/>
          <a:p>
            <a:pPr indent="0" lvl="0" marL="0" rtl="0" algn="l">
              <a:lnSpc>
                <a:spcPct val="115000"/>
              </a:lnSpc>
              <a:spcBef>
                <a:spcPts val="0"/>
              </a:spcBef>
              <a:spcAft>
                <a:spcPts val="0"/>
              </a:spcAft>
              <a:buNone/>
            </a:pPr>
            <a:r>
              <a:rPr b="1" lang="en" sz="1600">
                <a:solidFill>
                  <a:schemeClr val="accent2"/>
                </a:solidFill>
                <a:latin typeface="Roboto"/>
                <a:ea typeface="Roboto"/>
                <a:cs typeface="Roboto"/>
                <a:sym typeface="Roboto"/>
              </a:rPr>
              <a:t>OUTCOME</a:t>
            </a:r>
            <a:endParaRPr sz="1600">
              <a:solidFill>
                <a:schemeClr val="dk2"/>
              </a:solidFill>
              <a:latin typeface="Roboto"/>
              <a:ea typeface="Roboto"/>
              <a:cs typeface="Roboto"/>
              <a:sym typeface="Roboto"/>
            </a:endParaRPr>
          </a:p>
          <a:p>
            <a:pPr indent="0" lvl="0" marL="0" rtl="0" algn="l">
              <a:lnSpc>
                <a:spcPct val="100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T-Statistic</a:t>
            </a:r>
            <a:r>
              <a:rPr b="1" lang="en" sz="1200">
                <a:solidFill>
                  <a:schemeClr val="accent1"/>
                </a:solidFill>
                <a:highlight>
                  <a:srgbClr val="FFFFFF"/>
                </a:highlight>
                <a:latin typeface="Roboto"/>
                <a:ea typeface="Roboto"/>
                <a:cs typeface="Roboto"/>
                <a:sym typeface="Roboto"/>
              </a:rPr>
              <a:t> = -1.7572, Df = </a:t>
            </a:r>
            <a:r>
              <a:rPr b="1" lang="en" sz="1200">
                <a:solidFill>
                  <a:schemeClr val="accent1"/>
                </a:solidFill>
                <a:highlight>
                  <a:srgbClr val="FFFFFF"/>
                </a:highlight>
                <a:latin typeface="Roboto"/>
                <a:ea typeface="Roboto"/>
                <a:cs typeface="Roboto"/>
                <a:sym typeface="Roboto"/>
              </a:rPr>
              <a:t>18</a:t>
            </a:r>
            <a:r>
              <a:rPr b="1" lang="en" sz="1200">
                <a:solidFill>
                  <a:schemeClr val="accent1"/>
                </a:solidFill>
                <a:highlight>
                  <a:srgbClr val="FFFFFF"/>
                </a:highlight>
                <a:latin typeface="Roboto"/>
                <a:ea typeface="Roboto"/>
                <a:cs typeface="Roboto"/>
                <a:sym typeface="Roboto"/>
              </a:rPr>
              <a:t>.138</a:t>
            </a:r>
            <a:r>
              <a:rPr lang="en" sz="1200">
                <a:solidFill>
                  <a:schemeClr val="accent1"/>
                </a:solidFill>
                <a:highlight>
                  <a:srgbClr val="FFFFFF"/>
                </a:highlight>
                <a:latin typeface="Roboto"/>
                <a:ea typeface="Roboto"/>
                <a:cs typeface="Roboto"/>
                <a:sym typeface="Roboto"/>
              </a:rPr>
              <a:t>, </a:t>
            </a:r>
            <a:r>
              <a:rPr b="1" lang="en" sz="1200">
                <a:solidFill>
                  <a:schemeClr val="accent1"/>
                </a:solidFill>
                <a:highlight>
                  <a:srgbClr val="FFFFFF"/>
                </a:highlight>
                <a:latin typeface="Roboto"/>
                <a:ea typeface="Roboto"/>
                <a:cs typeface="Roboto"/>
                <a:sym typeface="Roboto"/>
              </a:rPr>
              <a:t>P-Value = 0.09547</a:t>
            </a:r>
            <a:r>
              <a:rPr lang="en" sz="1200">
                <a:solidFill>
                  <a:schemeClr val="accent1"/>
                </a:solidFill>
                <a:highlight>
                  <a:srgbClr val="FFFFFF"/>
                </a:highlight>
                <a:latin typeface="Roboto"/>
                <a:ea typeface="Roboto"/>
                <a:cs typeface="Roboto"/>
                <a:sym typeface="Roboto"/>
              </a:rPr>
              <a:t>   </a:t>
            </a:r>
            <a:endParaRPr sz="1200">
              <a:solidFill>
                <a:schemeClr val="accent1"/>
              </a:solidFill>
              <a:highlight>
                <a:srgbClr val="FFFFFF"/>
              </a:highlight>
              <a:latin typeface="Roboto"/>
              <a:ea typeface="Roboto"/>
              <a:cs typeface="Roboto"/>
              <a:sym typeface="Roboto"/>
            </a:endParaRPr>
          </a:p>
          <a:p>
            <a:pPr indent="0" lvl="0" marL="0" rtl="0" algn="l">
              <a:spcBef>
                <a:spcPts val="1000"/>
              </a:spcBef>
              <a:spcAft>
                <a:spcPts val="0"/>
              </a:spcAft>
              <a:buNone/>
            </a:pPr>
            <a:r>
              <a:rPr b="1" lang="en" sz="1200">
                <a:solidFill>
                  <a:schemeClr val="accent1"/>
                </a:solidFill>
                <a:highlight>
                  <a:schemeClr val="lt1"/>
                </a:highlight>
                <a:latin typeface="Roboto"/>
                <a:ea typeface="Roboto"/>
                <a:cs typeface="Roboto"/>
                <a:sym typeface="Roboto"/>
              </a:rPr>
              <a:t>Power =</a:t>
            </a:r>
            <a:r>
              <a:rPr b="1" lang="en" sz="1200">
                <a:solidFill>
                  <a:srgbClr val="FF0000"/>
                </a:solidFill>
                <a:highlight>
                  <a:schemeClr val="lt1"/>
                </a:highlight>
                <a:latin typeface="Roboto"/>
                <a:ea typeface="Roboto"/>
                <a:cs typeface="Roboto"/>
                <a:sym typeface="Roboto"/>
              </a:rPr>
              <a:t> 41.5% (Effect size = 1.43)</a:t>
            </a:r>
            <a:endParaRPr b="1" sz="1200">
              <a:solidFill>
                <a:srgbClr val="FF0000"/>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Desired Sample Size for 80% Power = 27 per group</a:t>
            </a:r>
            <a:endParaRPr b="1" sz="1200">
              <a:solidFill>
                <a:schemeClr val="accent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200">
                <a:solidFill>
                  <a:srgbClr val="666666"/>
                </a:solidFill>
                <a:latin typeface="Roboto"/>
                <a:ea typeface="Roboto"/>
                <a:cs typeface="Roboto"/>
                <a:sym typeface="Roboto"/>
              </a:rPr>
              <a:t>Data:</a:t>
            </a:r>
            <a:r>
              <a:rPr lang="en" sz="1200">
                <a:solidFill>
                  <a:srgbClr val="666666"/>
                </a:solidFill>
                <a:latin typeface="Roboto"/>
                <a:ea typeface="Roboto"/>
                <a:cs typeface="Roboto"/>
                <a:sym typeface="Roboto"/>
              </a:rPr>
              <a:t> Thanksgiving and Christmas</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Alternative hypothesis:</a:t>
            </a:r>
            <a:r>
              <a:rPr lang="en" sz="1200">
                <a:solidFill>
                  <a:srgbClr val="666666"/>
                </a:solidFill>
                <a:latin typeface="Roboto"/>
                <a:ea typeface="Roboto"/>
                <a:cs typeface="Roboto"/>
                <a:sym typeface="Roboto"/>
              </a:rPr>
              <a:t> true difference in means is not equal to 0</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95 percent confidence interval:</a:t>
            </a:r>
            <a:r>
              <a:rPr lang="en" sz="1200">
                <a:solidFill>
                  <a:srgbClr val="666666"/>
                </a:solidFill>
                <a:latin typeface="Roboto"/>
                <a:ea typeface="Roboto"/>
                <a:cs typeface="Roboto"/>
                <a:sym typeface="Roboto"/>
              </a:rPr>
              <a:t> (-3.1502962  0.2797746)</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Sample of estimates:</a:t>
            </a:r>
            <a:endParaRPr b="1"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666666"/>
                </a:solidFill>
                <a:latin typeface="Roboto"/>
                <a:ea typeface="Roboto"/>
                <a:cs typeface="Roboto"/>
                <a:sym typeface="Roboto"/>
              </a:rPr>
              <a:t>Mean of x: 32.25829, Mean of y: 33.69355 </a:t>
            </a:r>
            <a:endParaRPr sz="12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t/>
            </a:r>
            <a:endParaRPr b="1" sz="1600">
              <a:highlight>
                <a:srgbClr val="FFFFFF"/>
              </a:highlight>
              <a:latin typeface="Roboto"/>
              <a:ea typeface="Roboto"/>
              <a:cs typeface="Roboto"/>
              <a:sym typeface="Roboto"/>
            </a:endParaRPr>
          </a:p>
          <a:p>
            <a:pPr indent="0" lvl="0" marL="0" rtl="0" algn="l">
              <a:spcBef>
                <a:spcPts val="1000"/>
              </a:spcBef>
              <a:spcAft>
                <a:spcPts val="0"/>
              </a:spcAft>
              <a:buNone/>
            </a:pPr>
            <a:r>
              <a:t/>
            </a:r>
            <a:endParaRPr sz="1600">
              <a:latin typeface="Roboto"/>
              <a:ea typeface="Roboto"/>
              <a:cs typeface="Roboto"/>
              <a:sym typeface="Roboto"/>
            </a:endParaRPr>
          </a:p>
        </p:txBody>
      </p:sp>
      <p:sp>
        <p:nvSpPr>
          <p:cNvPr id="293" name="Google Shape;293;p35"/>
          <p:cNvSpPr txBox="1"/>
          <p:nvPr/>
        </p:nvSpPr>
        <p:spPr>
          <a:xfrm>
            <a:off x="415125" y="4617975"/>
            <a:ext cx="8417100" cy="3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2"/>
                </a:solidFill>
                <a:latin typeface="Roboto"/>
                <a:ea typeface="Roboto"/>
                <a:cs typeface="Roboto"/>
                <a:sym typeface="Roboto"/>
              </a:rPr>
              <a:t>RESULT: </a:t>
            </a:r>
            <a:r>
              <a:rPr b="1" lang="en">
                <a:latin typeface="Roboto"/>
                <a:ea typeface="Roboto"/>
                <a:cs typeface="Roboto"/>
                <a:sym typeface="Roboto"/>
              </a:rPr>
              <a:t>P-value &gt; 0.05, n</a:t>
            </a:r>
            <a:r>
              <a:rPr b="1" lang="en">
                <a:latin typeface="Roboto"/>
                <a:ea typeface="Roboto"/>
                <a:cs typeface="Roboto"/>
                <a:sym typeface="Roboto"/>
              </a:rPr>
              <a:t>ot enough evidence to reject the Null Hypothesis of equal means</a:t>
            </a:r>
            <a:endParaRPr b="1">
              <a:latin typeface="Roboto"/>
              <a:ea typeface="Roboto"/>
              <a:cs typeface="Roboto"/>
              <a:sym typeface="Roboto"/>
            </a:endParaRPr>
          </a:p>
          <a:p>
            <a:pPr indent="0" lvl="0" marL="0" rtl="0" algn="l">
              <a:lnSpc>
                <a:spcPct val="115000"/>
              </a:lnSpc>
              <a:spcBef>
                <a:spcPts val="1000"/>
              </a:spcBef>
              <a:spcAft>
                <a:spcPts val="1000"/>
              </a:spcAft>
              <a:buNone/>
            </a:pPr>
            <a:r>
              <a:t/>
            </a:r>
            <a:endParaRPr b="1" sz="1800">
              <a:solidFill>
                <a:schemeClr val="accent2"/>
              </a:solidFill>
              <a:latin typeface="Roboto"/>
              <a:ea typeface="Roboto"/>
              <a:cs typeface="Roboto"/>
              <a:sym typeface="Roboto"/>
            </a:endParaRPr>
          </a:p>
        </p:txBody>
      </p:sp>
      <p:pic>
        <p:nvPicPr>
          <p:cNvPr id="294" name="Google Shape;294;p35"/>
          <p:cNvPicPr preferRelativeResize="0"/>
          <p:nvPr/>
        </p:nvPicPr>
        <p:blipFill>
          <a:blip r:embed="rId4">
            <a:alphaModFix/>
          </a:blip>
          <a:stretch>
            <a:fillRect/>
          </a:stretch>
        </p:blipFill>
        <p:spPr>
          <a:xfrm>
            <a:off x="2819400" y="2673329"/>
            <a:ext cx="228600" cy="228600"/>
          </a:xfrm>
          <a:prstGeom prst="rect">
            <a:avLst/>
          </a:prstGeom>
          <a:noFill/>
          <a:ln>
            <a:noFill/>
          </a:ln>
        </p:spPr>
      </p:pic>
      <p:pic>
        <p:nvPicPr>
          <p:cNvPr id="295" name="Google Shape;295;p35"/>
          <p:cNvPicPr preferRelativeResize="0"/>
          <p:nvPr/>
        </p:nvPicPr>
        <p:blipFill>
          <a:blip r:embed="rId4">
            <a:alphaModFix/>
          </a:blip>
          <a:stretch>
            <a:fillRect/>
          </a:stretch>
        </p:blipFill>
        <p:spPr>
          <a:xfrm>
            <a:off x="2819400" y="3047021"/>
            <a:ext cx="228600" cy="228600"/>
          </a:xfrm>
          <a:prstGeom prst="rect">
            <a:avLst/>
          </a:prstGeom>
          <a:noFill/>
          <a:ln>
            <a:noFill/>
          </a:ln>
        </p:spPr>
      </p:pic>
      <p:pic>
        <p:nvPicPr>
          <p:cNvPr id="296" name="Google Shape;296;p35"/>
          <p:cNvPicPr preferRelativeResize="0"/>
          <p:nvPr/>
        </p:nvPicPr>
        <p:blipFill>
          <a:blip r:embed="rId4">
            <a:alphaModFix/>
          </a:blip>
          <a:stretch>
            <a:fillRect/>
          </a:stretch>
        </p:blipFill>
        <p:spPr>
          <a:xfrm>
            <a:off x="2819400" y="3420712"/>
            <a:ext cx="228600" cy="228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6"/>
          <p:cNvSpPr txBox="1"/>
          <p:nvPr/>
        </p:nvSpPr>
        <p:spPr>
          <a:xfrm>
            <a:off x="464100" y="1896500"/>
            <a:ext cx="3230700" cy="2633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2"/>
                </a:solidFill>
                <a:latin typeface="Roboto"/>
                <a:ea typeface="Roboto"/>
                <a:cs typeface="Roboto"/>
                <a:sym typeface="Roboto"/>
              </a:rPr>
              <a:t>CHECKS</a:t>
            </a:r>
            <a:endParaRPr>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Independenc</a:t>
            </a:r>
            <a:r>
              <a:rPr b="1" lang="en">
                <a:solidFill>
                  <a:schemeClr val="dk2"/>
                </a:solidFill>
                <a:latin typeface="Roboto"/>
                <a:ea typeface="Roboto"/>
                <a:cs typeface="Roboto"/>
                <a:sym typeface="Roboto"/>
              </a:rPr>
              <a:t>e</a:t>
            </a:r>
            <a:r>
              <a:rPr lang="en">
                <a:solidFill>
                  <a:schemeClr val="dk2"/>
                </a:solidFill>
                <a:latin typeface="Roboto"/>
                <a:ea typeface="Roboto"/>
                <a:cs typeface="Roboto"/>
                <a:sym typeface="Roboto"/>
              </a:rPr>
              <a:t>		</a:t>
            </a:r>
            <a:endParaRPr>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Unequal Variance		</a:t>
            </a:r>
            <a:endParaRPr b="1">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Normality</a:t>
            </a:r>
            <a:endParaRPr b="1">
              <a:solidFill>
                <a:schemeClr val="dk2"/>
              </a:solidFill>
              <a:latin typeface="Roboto"/>
              <a:ea typeface="Roboto"/>
              <a:cs typeface="Roboto"/>
              <a:sym typeface="Roboto"/>
            </a:endParaRPr>
          </a:p>
          <a:p>
            <a:pPr indent="0" lvl="0" marL="0" rtl="0" algn="l">
              <a:lnSpc>
                <a:spcPct val="115000"/>
              </a:lnSpc>
              <a:spcBef>
                <a:spcPts val="1000"/>
              </a:spcBef>
              <a:spcAft>
                <a:spcPts val="1000"/>
              </a:spcAft>
              <a:buNone/>
            </a:pPr>
            <a:r>
              <a:rPr b="1" lang="en">
                <a:solidFill>
                  <a:schemeClr val="dk2"/>
                </a:solidFill>
                <a:latin typeface="Roboto"/>
                <a:ea typeface="Roboto"/>
                <a:cs typeface="Roboto"/>
                <a:sym typeface="Roboto"/>
              </a:rPr>
              <a:t>Small Sample Sizes</a:t>
            </a:r>
            <a:endParaRPr b="1">
              <a:latin typeface="Roboto"/>
              <a:ea typeface="Roboto"/>
              <a:cs typeface="Roboto"/>
              <a:sym typeface="Roboto"/>
            </a:endParaRPr>
          </a:p>
        </p:txBody>
      </p:sp>
      <p:sp>
        <p:nvSpPr>
          <p:cNvPr id="302" name="Google Shape;302;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a:t>
            </a:r>
            <a:endParaRPr/>
          </a:p>
          <a:p>
            <a:pPr indent="0" lvl="0" marL="0" rtl="0" algn="l">
              <a:spcBef>
                <a:spcPts val="0"/>
              </a:spcBef>
              <a:spcAft>
                <a:spcPts val="0"/>
              </a:spcAft>
              <a:buNone/>
            </a:pPr>
            <a:r>
              <a:t/>
            </a:r>
            <a:endParaRPr/>
          </a:p>
        </p:txBody>
      </p:sp>
      <p:sp>
        <p:nvSpPr>
          <p:cNvPr id="303" name="Google Shape;303;p36"/>
          <p:cNvSpPr txBox="1"/>
          <p:nvPr>
            <p:ph idx="1" type="body"/>
          </p:nvPr>
        </p:nvSpPr>
        <p:spPr>
          <a:xfrm>
            <a:off x="387900" y="1218350"/>
            <a:ext cx="84447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Roboto"/>
                <a:ea typeface="Roboto"/>
                <a:cs typeface="Roboto"/>
                <a:sym typeface="Roboto"/>
              </a:rPr>
              <a:t>METHODOLOGY</a:t>
            </a:r>
            <a:r>
              <a:rPr lang="en" sz="1600">
                <a:latin typeface="Roboto"/>
                <a:ea typeface="Roboto"/>
                <a:cs typeface="Roboto"/>
                <a:sym typeface="Roboto"/>
              </a:rPr>
              <a:t>: Welch Test (Unequal variance t-test)</a:t>
            </a:r>
            <a:endParaRPr sz="1600">
              <a:latin typeface="Roboto"/>
              <a:ea typeface="Roboto"/>
              <a:cs typeface="Roboto"/>
              <a:sym typeface="Roboto"/>
            </a:endParaRPr>
          </a:p>
          <a:p>
            <a:pPr indent="0" lvl="0" marL="0" rtl="0" algn="l">
              <a:spcBef>
                <a:spcPts val="0"/>
              </a:spcBef>
              <a:spcAft>
                <a:spcPts val="0"/>
              </a:spcAft>
              <a:buNone/>
            </a:pPr>
            <a:r>
              <a:rPr lang="en" sz="1000" u="sng">
                <a:solidFill>
                  <a:schemeClr val="hlink"/>
                </a:solidFill>
                <a:latin typeface="Roboto"/>
                <a:ea typeface="Roboto"/>
                <a:cs typeface="Roboto"/>
                <a:sym typeface="Roboto"/>
                <a:hlinkClick action="ppaction://hlinksldjump" r:id="rId3"/>
              </a:rPr>
              <a:t>Refer Appendix for R Code</a:t>
            </a:r>
            <a:endParaRPr>
              <a:latin typeface="Roboto"/>
              <a:ea typeface="Roboto"/>
              <a:cs typeface="Roboto"/>
              <a:sym typeface="Roboto"/>
            </a:endParaRPr>
          </a:p>
          <a:p>
            <a:pPr indent="0" lvl="0" marL="0" rtl="0" algn="l">
              <a:spcBef>
                <a:spcPts val="1000"/>
              </a:spcBef>
              <a:spcAft>
                <a:spcPts val="1000"/>
              </a:spcAft>
              <a:buNone/>
            </a:pPr>
            <a:r>
              <a:t/>
            </a:r>
            <a:endParaRPr>
              <a:latin typeface="Roboto"/>
              <a:ea typeface="Roboto"/>
              <a:cs typeface="Roboto"/>
              <a:sym typeface="Roboto"/>
            </a:endParaRPr>
          </a:p>
        </p:txBody>
      </p:sp>
      <p:pic>
        <p:nvPicPr>
          <p:cNvPr id="304" name="Google Shape;304;p36"/>
          <p:cNvPicPr preferRelativeResize="0"/>
          <p:nvPr/>
        </p:nvPicPr>
        <p:blipFill>
          <a:blip r:embed="rId4">
            <a:alphaModFix/>
          </a:blip>
          <a:stretch>
            <a:fillRect/>
          </a:stretch>
        </p:blipFill>
        <p:spPr>
          <a:xfrm>
            <a:off x="2819400" y="2299637"/>
            <a:ext cx="228600" cy="228600"/>
          </a:xfrm>
          <a:prstGeom prst="rect">
            <a:avLst/>
          </a:prstGeom>
          <a:noFill/>
          <a:ln>
            <a:noFill/>
          </a:ln>
        </p:spPr>
      </p:pic>
      <p:sp>
        <p:nvSpPr>
          <p:cNvPr id="305" name="Google Shape;305;p36"/>
          <p:cNvSpPr txBox="1"/>
          <p:nvPr/>
        </p:nvSpPr>
        <p:spPr>
          <a:xfrm>
            <a:off x="3954550" y="1887575"/>
            <a:ext cx="4878000" cy="2633700"/>
          </a:xfrm>
          <a:prstGeom prst="rect">
            <a:avLst/>
          </a:prstGeom>
          <a:noFill/>
          <a:ln cap="flat" cmpd="sng" w="19050">
            <a:solidFill>
              <a:schemeClr val="dk1"/>
            </a:solidFill>
            <a:prstDash val="solid"/>
            <a:round/>
            <a:headEnd len="sm" w="sm" type="none"/>
            <a:tailEnd len="sm" w="sm" type="none"/>
          </a:ln>
        </p:spPr>
        <p:txBody>
          <a:bodyPr anchorCtr="0" anchor="t" bIns="91425" lIns="57150" spcFirstLastPara="1" rIns="91425" wrap="square" tIns="91425">
            <a:noAutofit/>
          </a:bodyPr>
          <a:lstStyle/>
          <a:p>
            <a:pPr indent="0" lvl="0" marL="0" rtl="0" algn="l">
              <a:lnSpc>
                <a:spcPct val="115000"/>
              </a:lnSpc>
              <a:spcBef>
                <a:spcPts val="0"/>
              </a:spcBef>
              <a:spcAft>
                <a:spcPts val="0"/>
              </a:spcAft>
              <a:buNone/>
            </a:pPr>
            <a:r>
              <a:rPr b="1" lang="en" sz="1600">
                <a:solidFill>
                  <a:schemeClr val="accent2"/>
                </a:solidFill>
                <a:latin typeface="Roboto"/>
                <a:ea typeface="Roboto"/>
                <a:cs typeface="Roboto"/>
                <a:sym typeface="Roboto"/>
              </a:rPr>
              <a:t>OUTCOME</a:t>
            </a:r>
            <a:endParaRPr sz="1600">
              <a:solidFill>
                <a:schemeClr val="dk2"/>
              </a:solidFill>
              <a:latin typeface="Roboto"/>
              <a:ea typeface="Roboto"/>
              <a:cs typeface="Roboto"/>
              <a:sym typeface="Roboto"/>
            </a:endParaRPr>
          </a:p>
          <a:p>
            <a:pPr indent="0" lvl="0" marL="0" rtl="0" algn="l">
              <a:lnSpc>
                <a:spcPct val="100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T-Statistic = -1.7572, Df = </a:t>
            </a:r>
            <a:r>
              <a:rPr b="1" lang="en" sz="1200">
                <a:solidFill>
                  <a:schemeClr val="accent1"/>
                </a:solidFill>
                <a:highlight>
                  <a:srgbClr val="FFFFFF"/>
                </a:highlight>
                <a:latin typeface="Roboto"/>
                <a:ea typeface="Roboto"/>
                <a:cs typeface="Roboto"/>
                <a:sym typeface="Roboto"/>
              </a:rPr>
              <a:t>18</a:t>
            </a:r>
            <a:r>
              <a:rPr b="1" lang="en" sz="1200">
                <a:solidFill>
                  <a:schemeClr val="accent1"/>
                </a:solidFill>
                <a:highlight>
                  <a:srgbClr val="FFFFFF"/>
                </a:highlight>
                <a:latin typeface="Roboto"/>
                <a:ea typeface="Roboto"/>
                <a:cs typeface="Roboto"/>
                <a:sym typeface="Roboto"/>
              </a:rPr>
              <a:t>.138</a:t>
            </a:r>
            <a:r>
              <a:rPr lang="en" sz="1200">
                <a:solidFill>
                  <a:schemeClr val="accent1"/>
                </a:solidFill>
                <a:highlight>
                  <a:srgbClr val="FFFFFF"/>
                </a:highlight>
                <a:latin typeface="Roboto"/>
                <a:ea typeface="Roboto"/>
                <a:cs typeface="Roboto"/>
                <a:sym typeface="Roboto"/>
              </a:rPr>
              <a:t>, </a:t>
            </a:r>
            <a:r>
              <a:rPr b="1" lang="en" sz="1200">
                <a:solidFill>
                  <a:schemeClr val="accent1"/>
                </a:solidFill>
                <a:highlight>
                  <a:srgbClr val="FFFFFF"/>
                </a:highlight>
                <a:latin typeface="Roboto"/>
                <a:ea typeface="Roboto"/>
                <a:cs typeface="Roboto"/>
                <a:sym typeface="Roboto"/>
              </a:rPr>
              <a:t>P-Value = 0.09547</a:t>
            </a:r>
            <a:r>
              <a:rPr lang="en" sz="1200">
                <a:solidFill>
                  <a:schemeClr val="accent1"/>
                </a:solidFill>
                <a:highlight>
                  <a:srgbClr val="FFFFFF"/>
                </a:highlight>
                <a:latin typeface="Roboto"/>
                <a:ea typeface="Roboto"/>
                <a:cs typeface="Roboto"/>
                <a:sym typeface="Roboto"/>
              </a:rPr>
              <a:t>   </a:t>
            </a:r>
            <a:endParaRPr sz="1200">
              <a:solidFill>
                <a:schemeClr val="accent1"/>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Power =</a:t>
            </a:r>
            <a:r>
              <a:rPr b="1" lang="en" sz="1200">
                <a:solidFill>
                  <a:srgbClr val="FF0000"/>
                </a:solidFill>
                <a:highlight>
                  <a:srgbClr val="FFFFFF"/>
                </a:highlight>
                <a:latin typeface="Roboto"/>
                <a:ea typeface="Roboto"/>
                <a:cs typeface="Roboto"/>
                <a:sym typeface="Roboto"/>
              </a:rPr>
              <a:t> 41.5% (Effect size = 1.43)</a:t>
            </a:r>
            <a:endParaRPr b="1" sz="1200">
              <a:solidFill>
                <a:srgbClr val="FF0000"/>
              </a:solidFill>
              <a:highlight>
                <a:srgbClr val="FFFFFF"/>
              </a:highlight>
              <a:latin typeface="Roboto"/>
              <a:ea typeface="Roboto"/>
              <a:cs typeface="Roboto"/>
              <a:sym typeface="Roboto"/>
            </a:endParaRPr>
          </a:p>
          <a:p>
            <a:pPr indent="0" lvl="0" marL="0" rtl="0" algn="l">
              <a:lnSpc>
                <a:spcPct val="100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Desired Sample Size for 80% Power = 27 per group</a:t>
            </a:r>
            <a:endParaRPr b="1" sz="1200">
              <a:solidFill>
                <a:schemeClr val="accent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200">
                <a:solidFill>
                  <a:srgbClr val="666666"/>
                </a:solidFill>
                <a:latin typeface="Roboto"/>
                <a:ea typeface="Roboto"/>
                <a:cs typeface="Roboto"/>
                <a:sym typeface="Roboto"/>
              </a:rPr>
              <a:t>Data:</a:t>
            </a:r>
            <a:r>
              <a:rPr lang="en" sz="1200">
                <a:solidFill>
                  <a:srgbClr val="666666"/>
                </a:solidFill>
                <a:latin typeface="Roboto"/>
                <a:ea typeface="Roboto"/>
                <a:cs typeface="Roboto"/>
                <a:sym typeface="Roboto"/>
              </a:rPr>
              <a:t> Thanksgiving and Christmas</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Alternative hypothesis:</a:t>
            </a:r>
            <a:r>
              <a:rPr lang="en" sz="1200">
                <a:solidFill>
                  <a:srgbClr val="666666"/>
                </a:solidFill>
                <a:latin typeface="Roboto"/>
                <a:ea typeface="Roboto"/>
                <a:cs typeface="Roboto"/>
                <a:sym typeface="Roboto"/>
              </a:rPr>
              <a:t> true difference in means is not equal to 0</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95 percent confidence interval:</a:t>
            </a:r>
            <a:r>
              <a:rPr lang="en" sz="1200">
                <a:solidFill>
                  <a:srgbClr val="666666"/>
                </a:solidFill>
                <a:latin typeface="Roboto"/>
                <a:ea typeface="Roboto"/>
                <a:cs typeface="Roboto"/>
                <a:sym typeface="Roboto"/>
              </a:rPr>
              <a:t> (-3.1502962  0.2797746)</a:t>
            </a:r>
            <a:endParaRPr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b="1" lang="en" sz="1200">
                <a:solidFill>
                  <a:srgbClr val="666666"/>
                </a:solidFill>
                <a:latin typeface="Roboto"/>
                <a:ea typeface="Roboto"/>
                <a:cs typeface="Roboto"/>
                <a:sym typeface="Roboto"/>
              </a:rPr>
              <a:t>Sample of estimates:</a:t>
            </a:r>
            <a:endParaRPr b="1" sz="1200">
              <a:solidFill>
                <a:srgbClr val="666666"/>
              </a:solidFill>
              <a:latin typeface="Roboto"/>
              <a:ea typeface="Roboto"/>
              <a:cs typeface="Roboto"/>
              <a:sym typeface="Roboto"/>
            </a:endParaRPr>
          </a:p>
          <a:p>
            <a:pPr indent="0" lvl="0" marL="0" rtl="0" algn="l">
              <a:lnSpc>
                <a:spcPct val="115000"/>
              </a:lnSpc>
              <a:spcBef>
                <a:spcPts val="0"/>
              </a:spcBef>
              <a:spcAft>
                <a:spcPts val="0"/>
              </a:spcAft>
              <a:buNone/>
            </a:pPr>
            <a:r>
              <a:rPr lang="en" sz="1200">
                <a:solidFill>
                  <a:srgbClr val="666666"/>
                </a:solidFill>
                <a:latin typeface="Roboto"/>
                <a:ea typeface="Roboto"/>
                <a:cs typeface="Roboto"/>
                <a:sym typeface="Roboto"/>
              </a:rPr>
              <a:t>Mean of x: 32.25829, Mean of y: 33.69355 </a:t>
            </a:r>
            <a:endParaRPr sz="1200">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t/>
            </a:r>
            <a:endParaRPr b="1" sz="1600">
              <a:highlight>
                <a:srgbClr val="FFFFFF"/>
              </a:highlight>
              <a:latin typeface="Roboto"/>
              <a:ea typeface="Roboto"/>
              <a:cs typeface="Roboto"/>
              <a:sym typeface="Roboto"/>
            </a:endParaRPr>
          </a:p>
          <a:p>
            <a:pPr indent="0" lvl="0" marL="0" rtl="0" algn="l">
              <a:spcBef>
                <a:spcPts val="1000"/>
              </a:spcBef>
              <a:spcAft>
                <a:spcPts val="0"/>
              </a:spcAft>
              <a:buNone/>
            </a:pPr>
            <a:r>
              <a:t/>
            </a:r>
            <a:endParaRPr sz="1600">
              <a:latin typeface="Roboto"/>
              <a:ea typeface="Roboto"/>
              <a:cs typeface="Roboto"/>
              <a:sym typeface="Roboto"/>
            </a:endParaRPr>
          </a:p>
        </p:txBody>
      </p:sp>
      <p:sp>
        <p:nvSpPr>
          <p:cNvPr id="306" name="Google Shape;306;p36"/>
          <p:cNvSpPr txBox="1"/>
          <p:nvPr/>
        </p:nvSpPr>
        <p:spPr>
          <a:xfrm>
            <a:off x="415125" y="4617975"/>
            <a:ext cx="8417100" cy="37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accent2"/>
                </a:solidFill>
                <a:latin typeface="Roboto"/>
                <a:ea typeface="Roboto"/>
                <a:cs typeface="Roboto"/>
                <a:sym typeface="Roboto"/>
              </a:rPr>
              <a:t>RESULT: </a:t>
            </a:r>
            <a:r>
              <a:rPr b="1" lang="en">
                <a:latin typeface="Roboto"/>
                <a:ea typeface="Roboto"/>
                <a:cs typeface="Roboto"/>
                <a:sym typeface="Roboto"/>
              </a:rPr>
              <a:t>P-value &gt; 0.05, not enough evidence to reject the Null Hypothesis of equal means</a:t>
            </a:r>
            <a:endParaRPr b="1">
              <a:latin typeface="Roboto"/>
              <a:ea typeface="Roboto"/>
              <a:cs typeface="Roboto"/>
              <a:sym typeface="Roboto"/>
            </a:endParaRPr>
          </a:p>
          <a:p>
            <a:pPr indent="0" lvl="0" marL="0" rtl="0" algn="l">
              <a:lnSpc>
                <a:spcPct val="115000"/>
              </a:lnSpc>
              <a:spcBef>
                <a:spcPts val="1000"/>
              </a:spcBef>
              <a:spcAft>
                <a:spcPts val="1000"/>
              </a:spcAft>
              <a:buNone/>
            </a:pPr>
            <a:r>
              <a:t/>
            </a:r>
            <a:endParaRPr b="1" sz="1800">
              <a:solidFill>
                <a:schemeClr val="accent2"/>
              </a:solidFill>
              <a:latin typeface="Roboto"/>
              <a:ea typeface="Roboto"/>
              <a:cs typeface="Roboto"/>
              <a:sym typeface="Roboto"/>
            </a:endParaRPr>
          </a:p>
        </p:txBody>
      </p:sp>
      <p:pic>
        <p:nvPicPr>
          <p:cNvPr id="307" name="Google Shape;307;p36"/>
          <p:cNvPicPr preferRelativeResize="0"/>
          <p:nvPr/>
        </p:nvPicPr>
        <p:blipFill>
          <a:blip r:embed="rId4">
            <a:alphaModFix/>
          </a:blip>
          <a:stretch>
            <a:fillRect/>
          </a:stretch>
        </p:blipFill>
        <p:spPr>
          <a:xfrm>
            <a:off x="2819400" y="2673329"/>
            <a:ext cx="228600" cy="228600"/>
          </a:xfrm>
          <a:prstGeom prst="rect">
            <a:avLst/>
          </a:prstGeom>
          <a:noFill/>
          <a:ln>
            <a:noFill/>
          </a:ln>
        </p:spPr>
      </p:pic>
      <p:pic>
        <p:nvPicPr>
          <p:cNvPr id="308" name="Google Shape;308;p36"/>
          <p:cNvPicPr preferRelativeResize="0"/>
          <p:nvPr/>
        </p:nvPicPr>
        <p:blipFill>
          <a:blip r:embed="rId4">
            <a:alphaModFix/>
          </a:blip>
          <a:stretch>
            <a:fillRect/>
          </a:stretch>
        </p:blipFill>
        <p:spPr>
          <a:xfrm>
            <a:off x="2819400" y="3047021"/>
            <a:ext cx="228600" cy="228600"/>
          </a:xfrm>
          <a:prstGeom prst="rect">
            <a:avLst/>
          </a:prstGeom>
          <a:noFill/>
          <a:ln>
            <a:noFill/>
          </a:ln>
        </p:spPr>
      </p:pic>
      <p:pic>
        <p:nvPicPr>
          <p:cNvPr id="309" name="Google Shape;309;p36"/>
          <p:cNvPicPr preferRelativeResize="0"/>
          <p:nvPr/>
        </p:nvPicPr>
        <p:blipFill>
          <a:blip r:embed="rId4">
            <a:alphaModFix/>
          </a:blip>
          <a:stretch>
            <a:fillRect/>
          </a:stretch>
        </p:blipFill>
        <p:spPr>
          <a:xfrm>
            <a:off x="2819400" y="3420712"/>
            <a:ext cx="228600" cy="228600"/>
          </a:xfrm>
          <a:prstGeom prst="rect">
            <a:avLst/>
          </a:prstGeom>
          <a:noFill/>
          <a:ln>
            <a:noFill/>
          </a:ln>
        </p:spPr>
      </p:pic>
      <p:sp>
        <p:nvSpPr>
          <p:cNvPr id="310" name="Google Shape;310;p36"/>
          <p:cNvSpPr/>
          <p:nvPr/>
        </p:nvSpPr>
        <p:spPr>
          <a:xfrm>
            <a:off x="5877975" y="61900"/>
            <a:ext cx="3168900" cy="1931400"/>
          </a:xfrm>
          <a:prstGeom prst="wedgeRectCallout">
            <a:avLst>
              <a:gd fmla="val -76329" name="adj1"/>
              <a:gd fmla="val 88137" name="adj2"/>
            </a:avLst>
          </a:prstGeom>
          <a:solidFill>
            <a:srgbClr val="FFE5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FF0000"/>
                </a:solidFill>
                <a:latin typeface="Roboto"/>
                <a:ea typeface="Roboto"/>
                <a:cs typeface="Roboto"/>
                <a:sym typeface="Roboto"/>
              </a:rPr>
              <a:t>Very low p</a:t>
            </a:r>
            <a:r>
              <a:rPr b="1" lang="en" sz="1000">
                <a:solidFill>
                  <a:srgbClr val="FF0000"/>
                </a:solidFill>
                <a:latin typeface="Roboto"/>
                <a:ea typeface="Roboto"/>
                <a:cs typeface="Roboto"/>
                <a:sym typeface="Roboto"/>
              </a:rPr>
              <a:t>ower </a:t>
            </a:r>
            <a:r>
              <a:rPr lang="en" sz="1000">
                <a:solidFill>
                  <a:srgbClr val="FF0000"/>
                </a:solidFill>
                <a:latin typeface="Roboto"/>
                <a:ea typeface="Roboto"/>
                <a:cs typeface="Roboto"/>
                <a:sym typeface="Roboto"/>
              </a:rPr>
              <a:t>(41.5%) due to a </a:t>
            </a:r>
            <a:r>
              <a:rPr b="1" lang="en" sz="1000">
                <a:solidFill>
                  <a:srgbClr val="FF0000"/>
                </a:solidFill>
                <a:latin typeface="Roboto"/>
                <a:ea typeface="Roboto"/>
                <a:cs typeface="Roboto"/>
                <a:sym typeface="Roboto"/>
              </a:rPr>
              <a:t>small sample size </a:t>
            </a:r>
            <a:r>
              <a:rPr lang="en" sz="1000">
                <a:solidFill>
                  <a:srgbClr val="FF0000"/>
                </a:solidFill>
                <a:latin typeface="Roboto"/>
                <a:ea typeface="Roboto"/>
                <a:cs typeface="Roboto"/>
                <a:sym typeface="Roboto"/>
              </a:rPr>
              <a:t>(10 per group) </a:t>
            </a:r>
            <a:endParaRPr sz="1000">
              <a:solidFill>
                <a:srgbClr val="FF0000"/>
              </a:solidFill>
              <a:latin typeface="Roboto"/>
              <a:ea typeface="Roboto"/>
              <a:cs typeface="Roboto"/>
              <a:sym typeface="Roboto"/>
            </a:endParaRPr>
          </a:p>
          <a:p>
            <a:pPr indent="0" lvl="0" marL="0" rtl="0" algn="l">
              <a:spcBef>
                <a:spcPts val="0"/>
              </a:spcBef>
              <a:spcAft>
                <a:spcPts val="0"/>
              </a:spcAft>
              <a:buNone/>
            </a:pPr>
            <a:r>
              <a:t/>
            </a:r>
            <a:endParaRPr sz="1000">
              <a:solidFill>
                <a:srgbClr val="FF0000"/>
              </a:solidFill>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Desired sample sizes:</a:t>
            </a:r>
            <a:endParaRPr b="1"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80%</a:t>
            </a:r>
            <a:r>
              <a:rPr lang="en" sz="1000">
                <a:latin typeface="Roboto"/>
                <a:ea typeface="Roboto"/>
                <a:cs typeface="Roboto"/>
                <a:sym typeface="Roboto"/>
              </a:rPr>
              <a:t> power → 27 samples per group </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90%</a:t>
            </a:r>
            <a:r>
              <a:rPr lang="en" sz="1000">
                <a:latin typeface="Roboto"/>
                <a:ea typeface="Roboto"/>
                <a:cs typeface="Roboto"/>
                <a:sym typeface="Roboto"/>
              </a:rPr>
              <a:t> power → 36 samples per group</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Uber does not provide this much data and hence this result should be interpreted with more caution.</a:t>
            </a:r>
            <a:endParaRPr sz="1000">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316" name="Google Shape;316;p37"/>
          <p:cNvSpPr txBox="1"/>
          <p:nvPr>
            <p:ph idx="1" type="body"/>
          </p:nvPr>
        </p:nvSpPr>
        <p:spPr>
          <a:xfrm>
            <a:off x="311700" y="1266325"/>
            <a:ext cx="8520600" cy="368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rgbClr val="FF0000"/>
                </a:solidFill>
                <a:latin typeface="Roboto"/>
                <a:ea typeface="Roboto"/>
                <a:cs typeface="Roboto"/>
                <a:sym typeface="Roboto"/>
              </a:rPr>
              <a:t>Caveat</a:t>
            </a:r>
            <a:r>
              <a:rPr b="1" lang="en" sz="1400">
                <a:solidFill>
                  <a:srgbClr val="666666"/>
                </a:solidFill>
                <a:latin typeface="Roboto"/>
                <a:ea typeface="Roboto"/>
                <a:cs typeface="Roboto"/>
                <a:sym typeface="Roboto"/>
              </a:rPr>
              <a:t>:</a:t>
            </a:r>
            <a:r>
              <a:rPr lang="en" sz="1400">
                <a:solidFill>
                  <a:srgbClr val="666666"/>
                </a:solidFill>
                <a:latin typeface="Roboto"/>
                <a:ea typeface="Roboto"/>
                <a:cs typeface="Roboto"/>
                <a:sym typeface="Roboto"/>
              </a:rPr>
              <a:t> Due to </a:t>
            </a:r>
            <a:r>
              <a:rPr b="1" lang="en" sz="1400">
                <a:solidFill>
                  <a:srgbClr val="FF0000"/>
                </a:solidFill>
                <a:latin typeface="Roboto"/>
                <a:ea typeface="Roboto"/>
                <a:cs typeface="Roboto"/>
                <a:sym typeface="Roboto"/>
              </a:rPr>
              <a:t>very low power</a:t>
            </a:r>
            <a:r>
              <a:rPr lang="en" sz="1400">
                <a:solidFill>
                  <a:srgbClr val="666666"/>
                </a:solidFill>
                <a:latin typeface="Roboto"/>
                <a:ea typeface="Roboto"/>
                <a:cs typeface="Roboto"/>
                <a:sym typeface="Roboto"/>
              </a:rPr>
              <a:t> to detect differences in means as well as </a:t>
            </a:r>
            <a:r>
              <a:rPr b="1" lang="en" sz="1400">
                <a:solidFill>
                  <a:schemeClr val="accent1"/>
                </a:solidFill>
                <a:latin typeface="Roboto"/>
                <a:ea typeface="Roboto"/>
                <a:cs typeface="Roboto"/>
                <a:sym typeface="Roboto"/>
              </a:rPr>
              <a:t>some deviation from normality</a:t>
            </a:r>
            <a:r>
              <a:rPr lang="en" sz="1400">
                <a:solidFill>
                  <a:srgbClr val="666666"/>
                </a:solidFill>
                <a:latin typeface="Roboto"/>
                <a:ea typeface="Roboto"/>
                <a:cs typeface="Roboto"/>
                <a:sym typeface="Roboto"/>
              </a:rPr>
              <a:t>, we should not draw very strong conclusions based on this test result.</a:t>
            </a:r>
            <a:endParaRPr sz="1400">
              <a:latin typeface="Roboto"/>
              <a:ea typeface="Roboto"/>
              <a:cs typeface="Roboto"/>
              <a:sym typeface="Roboto"/>
            </a:endParaRPr>
          </a:p>
          <a:p>
            <a:pPr indent="0" lvl="0" marL="0" rtl="0" algn="l">
              <a:spcBef>
                <a:spcPts val="1600"/>
              </a:spcBef>
              <a:spcAft>
                <a:spcPts val="0"/>
              </a:spcAft>
              <a:buNone/>
            </a:pPr>
            <a:r>
              <a:rPr lang="en" sz="1400">
                <a:latin typeface="Roboto"/>
                <a:ea typeface="Roboto"/>
                <a:cs typeface="Roboto"/>
                <a:sym typeface="Roboto"/>
              </a:rPr>
              <a:t>As per our test results, w</a:t>
            </a:r>
            <a:r>
              <a:rPr lang="en" sz="1400">
                <a:latin typeface="Roboto"/>
                <a:ea typeface="Roboto"/>
                <a:cs typeface="Roboto"/>
                <a:sym typeface="Roboto"/>
              </a:rPr>
              <a:t>e </a:t>
            </a:r>
            <a:r>
              <a:rPr b="1" lang="en" sz="1400">
                <a:latin typeface="Roboto"/>
                <a:ea typeface="Roboto"/>
                <a:cs typeface="Roboto"/>
                <a:sym typeface="Roboto"/>
              </a:rPr>
              <a:t>cannot </a:t>
            </a:r>
            <a:r>
              <a:rPr lang="en" sz="1400">
                <a:latin typeface="Roboto"/>
                <a:ea typeface="Roboto"/>
                <a:cs typeface="Roboto"/>
                <a:sym typeface="Roboto"/>
              </a:rPr>
              <a:t>say with</a:t>
            </a:r>
            <a:r>
              <a:rPr lang="en" sz="1400">
                <a:latin typeface="Roboto"/>
                <a:ea typeface="Roboto"/>
                <a:cs typeface="Roboto"/>
                <a:sym typeface="Roboto"/>
              </a:rPr>
              <a:t> confidence</a:t>
            </a:r>
            <a:r>
              <a:rPr lang="en" sz="1400">
                <a:latin typeface="Roboto"/>
                <a:ea typeface="Roboto"/>
                <a:cs typeface="Roboto"/>
                <a:sym typeface="Roboto"/>
              </a:rPr>
              <a:t> that the </a:t>
            </a:r>
            <a:r>
              <a:rPr b="1" lang="en" sz="1400">
                <a:latin typeface="Roboto"/>
                <a:ea typeface="Roboto"/>
                <a:cs typeface="Roboto"/>
                <a:sym typeface="Roboto"/>
              </a:rPr>
              <a:t>mean travel speeds </a:t>
            </a:r>
            <a:r>
              <a:rPr lang="en" sz="1400">
                <a:latin typeface="Roboto"/>
                <a:ea typeface="Roboto"/>
                <a:cs typeface="Roboto"/>
                <a:sym typeface="Roboto"/>
              </a:rPr>
              <a:t>were </a:t>
            </a:r>
            <a:r>
              <a:rPr b="1" lang="en" sz="1400">
                <a:latin typeface="Roboto"/>
                <a:ea typeface="Roboto"/>
                <a:cs typeface="Roboto"/>
                <a:sym typeface="Roboto"/>
              </a:rPr>
              <a:t>different</a:t>
            </a:r>
            <a:r>
              <a:rPr lang="en" sz="1400">
                <a:latin typeface="Roboto"/>
                <a:ea typeface="Roboto"/>
                <a:cs typeface="Roboto"/>
                <a:sym typeface="Roboto"/>
              </a:rPr>
              <a:t> for Christmas and Thanksgiving in Seattle during 2018 and 2019.</a:t>
            </a:r>
            <a:endParaRPr sz="1400">
              <a:solidFill>
                <a:srgbClr val="666666"/>
              </a:solidFill>
              <a:latin typeface="Roboto"/>
              <a:ea typeface="Roboto"/>
              <a:cs typeface="Roboto"/>
              <a:sym typeface="Roboto"/>
            </a:endParaRPr>
          </a:p>
          <a:p>
            <a:pPr indent="0" lvl="0" marL="0" rtl="0" algn="l">
              <a:spcBef>
                <a:spcPts val="1600"/>
              </a:spcBef>
              <a:spcAft>
                <a:spcPts val="0"/>
              </a:spcAft>
              <a:buNone/>
            </a:pPr>
            <a:r>
              <a:rPr lang="en" sz="1400">
                <a:latin typeface="Roboto"/>
                <a:ea typeface="Roboto"/>
                <a:cs typeface="Roboto"/>
                <a:sym typeface="Roboto"/>
              </a:rPr>
              <a:t>As per our</a:t>
            </a:r>
            <a:r>
              <a:rPr lang="en" sz="1400">
                <a:latin typeface="Roboto"/>
                <a:ea typeface="Roboto"/>
                <a:cs typeface="Roboto"/>
                <a:sym typeface="Roboto"/>
              </a:rPr>
              <a:t> </a:t>
            </a:r>
            <a:r>
              <a:rPr b="1" lang="en" sz="1400">
                <a:latin typeface="Roboto"/>
                <a:ea typeface="Roboto"/>
                <a:cs typeface="Roboto"/>
                <a:sym typeface="Roboto"/>
              </a:rPr>
              <a:t>descriptive statistics</a:t>
            </a:r>
            <a:r>
              <a:rPr lang="en" sz="1400">
                <a:latin typeface="Roboto"/>
                <a:ea typeface="Roboto"/>
                <a:cs typeface="Roboto"/>
                <a:sym typeface="Roboto"/>
              </a:rPr>
              <a:t>, we observed that the mean speeds were quite similar for these 2 festive periods.</a:t>
            </a:r>
            <a:endParaRPr sz="1400">
              <a:latin typeface="Roboto"/>
              <a:ea typeface="Roboto"/>
              <a:cs typeface="Roboto"/>
              <a:sym typeface="Roboto"/>
            </a:endParaRPr>
          </a:p>
          <a:p>
            <a:pPr indent="0" lvl="0" marL="0" rtl="0" algn="l">
              <a:spcBef>
                <a:spcPts val="1600"/>
              </a:spcBef>
              <a:spcAft>
                <a:spcPts val="0"/>
              </a:spcAft>
              <a:buNone/>
            </a:pPr>
            <a:r>
              <a:rPr lang="en" sz="1400">
                <a:latin typeface="Roboto"/>
                <a:ea typeface="Roboto"/>
                <a:cs typeface="Roboto"/>
                <a:sym typeface="Roboto"/>
              </a:rPr>
              <a:t>We also tested this Null Hypothesis using the </a:t>
            </a:r>
            <a:r>
              <a:rPr b="1" lang="en" sz="1400">
                <a:latin typeface="Roboto"/>
                <a:ea typeface="Roboto"/>
                <a:cs typeface="Roboto"/>
                <a:sym typeface="Roboto"/>
              </a:rPr>
              <a:t>equal variance t-test</a:t>
            </a:r>
            <a:r>
              <a:rPr lang="en" sz="1400">
                <a:latin typeface="Roboto"/>
                <a:ea typeface="Roboto"/>
                <a:cs typeface="Roboto"/>
                <a:sym typeface="Roboto"/>
              </a:rPr>
              <a:t> as the</a:t>
            </a:r>
            <a:r>
              <a:rPr lang="en" sz="1400">
                <a:latin typeface="Roboto"/>
                <a:ea typeface="Roboto"/>
                <a:cs typeface="Roboto"/>
                <a:sym typeface="Roboto"/>
              </a:rPr>
              <a:t> variances were not drastically different from each other (if not identical) and obtained </a:t>
            </a:r>
            <a:r>
              <a:rPr b="1" lang="en" sz="1400">
                <a:latin typeface="Roboto"/>
                <a:ea typeface="Roboto"/>
                <a:cs typeface="Roboto"/>
                <a:sym typeface="Roboto"/>
              </a:rPr>
              <a:t>similar results (p-value &gt; 0.05)</a:t>
            </a:r>
            <a:endParaRPr b="1" sz="1400">
              <a:latin typeface="Roboto"/>
              <a:ea typeface="Roboto"/>
              <a:cs typeface="Roboto"/>
              <a:sym typeface="Roboto"/>
            </a:endParaRPr>
          </a:p>
          <a:p>
            <a:pPr indent="0" lvl="0" marL="0" rtl="0" algn="l">
              <a:spcBef>
                <a:spcPts val="1600"/>
              </a:spcBef>
              <a:spcAft>
                <a:spcPts val="1600"/>
              </a:spcAft>
              <a:buNone/>
            </a:pPr>
            <a:r>
              <a:rPr b="1" lang="en" sz="1400">
                <a:solidFill>
                  <a:schemeClr val="accent2"/>
                </a:solidFill>
                <a:latin typeface="Roboto"/>
                <a:ea typeface="Roboto"/>
                <a:cs typeface="Roboto"/>
                <a:sym typeface="Roboto"/>
              </a:rPr>
              <a:t>Possible Reasons:</a:t>
            </a:r>
            <a:r>
              <a:rPr lang="en" sz="1400">
                <a:latin typeface="Roboto"/>
                <a:ea typeface="Roboto"/>
                <a:cs typeface="Roboto"/>
                <a:sym typeface="Roboto"/>
              </a:rPr>
              <a:t> </a:t>
            </a:r>
            <a:r>
              <a:rPr lang="en" sz="1400">
                <a:latin typeface="Roboto"/>
                <a:ea typeface="Roboto"/>
                <a:cs typeface="Roboto"/>
                <a:sym typeface="Roboto"/>
              </a:rPr>
              <a:t>These f</a:t>
            </a:r>
            <a:r>
              <a:rPr lang="en" sz="1400">
                <a:latin typeface="Roboto"/>
                <a:ea typeface="Roboto"/>
                <a:cs typeface="Roboto"/>
                <a:sym typeface="Roboto"/>
              </a:rPr>
              <a:t>estivals are known to be celebrated </a:t>
            </a:r>
            <a:r>
              <a:rPr b="1" lang="en" sz="1400">
                <a:latin typeface="Roboto"/>
                <a:ea typeface="Roboto"/>
                <a:cs typeface="Roboto"/>
                <a:sym typeface="Roboto"/>
              </a:rPr>
              <a:t>indoors </a:t>
            </a:r>
            <a:r>
              <a:rPr lang="en" sz="1400">
                <a:latin typeface="Roboto"/>
                <a:ea typeface="Roboto"/>
                <a:cs typeface="Roboto"/>
                <a:sym typeface="Roboto"/>
              </a:rPr>
              <a:t>and people may </a:t>
            </a:r>
            <a:r>
              <a:rPr b="1" lang="en" sz="1400">
                <a:latin typeface="Roboto"/>
                <a:ea typeface="Roboto"/>
                <a:cs typeface="Roboto"/>
                <a:sym typeface="Roboto"/>
              </a:rPr>
              <a:t>travel intermittently</a:t>
            </a:r>
            <a:r>
              <a:rPr lang="en" sz="1400">
                <a:latin typeface="Roboto"/>
                <a:ea typeface="Roboto"/>
                <a:cs typeface="Roboto"/>
                <a:sym typeface="Roboto"/>
              </a:rPr>
              <a:t> to reach their destinations.</a:t>
            </a:r>
            <a:endParaRPr sz="1400">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3</a:t>
            </a:r>
            <a:endParaRPr/>
          </a:p>
        </p:txBody>
      </p:sp>
      <p:cxnSp>
        <p:nvCxnSpPr>
          <p:cNvPr id="322" name="Google Shape;322;p38"/>
          <p:cNvCxnSpPr/>
          <p:nvPr/>
        </p:nvCxnSpPr>
        <p:spPr>
          <a:xfrm>
            <a:off x="374075" y="1149925"/>
            <a:ext cx="8437500" cy="20700"/>
          </a:xfrm>
          <a:prstGeom prst="straightConnector1">
            <a:avLst/>
          </a:prstGeom>
          <a:noFill/>
          <a:ln cap="flat" cmpd="sng" w="9525">
            <a:solidFill>
              <a:srgbClr val="CCCCCC"/>
            </a:solidFill>
            <a:prstDash val="solid"/>
            <a:round/>
            <a:headEnd len="med" w="med" type="none"/>
            <a:tailEnd len="med" w="med" type="none"/>
          </a:ln>
        </p:spPr>
      </p:cxnSp>
      <p:pic>
        <p:nvPicPr>
          <p:cNvPr descr="Image result for morning sun cartoon whitebackground" id="323" name="Google Shape;323;p38"/>
          <p:cNvPicPr preferRelativeResize="0"/>
          <p:nvPr/>
        </p:nvPicPr>
        <p:blipFill>
          <a:blip r:embed="rId3">
            <a:alphaModFix/>
          </a:blip>
          <a:stretch>
            <a:fillRect/>
          </a:stretch>
        </p:blipFill>
        <p:spPr>
          <a:xfrm rot="-5400000">
            <a:off x="781963" y="2621813"/>
            <a:ext cx="2127825" cy="2332500"/>
          </a:xfrm>
          <a:prstGeom prst="rect">
            <a:avLst/>
          </a:prstGeom>
          <a:noFill/>
          <a:ln>
            <a:noFill/>
          </a:ln>
        </p:spPr>
      </p:pic>
      <p:pic>
        <p:nvPicPr>
          <p:cNvPr descr="Image result for moon behind clouds clipart" id="324" name="Google Shape;324;p38"/>
          <p:cNvPicPr preferRelativeResize="0"/>
          <p:nvPr/>
        </p:nvPicPr>
        <p:blipFill>
          <a:blip r:embed="rId4">
            <a:alphaModFix/>
          </a:blip>
          <a:stretch>
            <a:fillRect/>
          </a:stretch>
        </p:blipFill>
        <p:spPr>
          <a:xfrm>
            <a:off x="6500450" y="2716500"/>
            <a:ext cx="2143125" cy="2143125"/>
          </a:xfrm>
          <a:prstGeom prst="rect">
            <a:avLst/>
          </a:prstGeom>
          <a:noFill/>
          <a:ln>
            <a:noFill/>
          </a:ln>
        </p:spPr>
      </p:pic>
      <p:sp>
        <p:nvSpPr>
          <p:cNvPr id="325" name="Google Shape;325;p38"/>
          <p:cNvSpPr txBox="1"/>
          <p:nvPr>
            <p:ph idx="1" type="body"/>
          </p:nvPr>
        </p:nvSpPr>
        <p:spPr>
          <a:xfrm>
            <a:off x="484925" y="132730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66666"/>
                </a:solidFill>
                <a:highlight>
                  <a:srgbClr val="FFFFFF"/>
                </a:highlight>
                <a:latin typeface="Roboto"/>
                <a:ea typeface="Roboto"/>
                <a:cs typeface="Roboto"/>
                <a:sym typeface="Roboto"/>
              </a:rPr>
              <a:t>How did travel speed differ for Uber rides on weekdays during the peak hours of the morning vs. peak hours of the evening in Seattle in the year 2019?</a:t>
            </a:r>
            <a:endParaRPr b="1" sz="2000">
              <a:solidFill>
                <a:srgbClr val="666666"/>
              </a:solidFill>
              <a:highlight>
                <a:srgbClr val="FFFFFF"/>
              </a:highlight>
              <a:latin typeface="Roboto"/>
              <a:ea typeface="Roboto"/>
              <a:cs typeface="Roboto"/>
              <a:sym typeface="Roboto"/>
            </a:endParaRPr>
          </a:p>
          <a:p>
            <a:pPr indent="0" lvl="0" marL="0" rtl="0" algn="ctr">
              <a:spcBef>
                <a:spcPts val="1200"/>
              </a:spcBef>
              <a:spcAft>
                <a:spcPts val="0"/>
              </a:spcAft>
              <a:buNone/>
            </a:pPr>
            <a:r>
              <a:rPr b="1" lang="en" sz="2000">
                <a:solidFill>
                  <a:srgbClr val="0000FF"/>
                </a:solidFill>
                <a:latin typeface="Roboto"/>
                <a:ea typeface="Roboto"/>
                <a:cs typeface="Roboto"/>
                <a:sym typeface="Roboto"/>
              </a:rPr>
              <a:t>Morning Peak Hours </a:t>
            </a:r>
            <a:r>
              <a:rPr b="1" lang="en" sz="2000">
                <a:solidFill>
                  <a:srgbClr val="666666"/>
                </a:solidFill>
                <a:latin typeface="Roboto"/>
                <a:ea typeface="Roboto"/>
                <a:cs typeface="Roboto"/>
                <a:sym typeface="Roboto"/>
              </a:rPr>
              <a:t>vs. </a:t>
            </a:r>
            <a:r>
              <a:rPr b="1" lang="en" sz="2000">
                <a:solidFill>
                  <a:srgbClr val="38761D"/>
                </a:solidFill>
                <a:latin typeface="Roboto"/>
                <a:ea typeface="Roboto"/>
                <a:cs typeface="Roboto"/>
                <a:sym typeface="Roboto"/>
              </a:rPr>
              <a:t>Evening Peak Hours</a:t>
            </a:r>
            <a:endParaRPr b="1" sz="2000">
              <a:solidFill>
                <a:srgbClr val="38761D"/>
              </a:solidFill>
              <a:latin typeface="Roboto"/>
              <a:ea typeface="Roboto"/>
              <a:cs typeface="Roboto"/>
              <a:sym typeface="Roboto"/>
            </a:endParaRPr>
          </a:p>
          <a:p>
            <a:pPr indent="0" lvl="0" marL="0" rtl="0" algn="ctr">
              <a:spcBef>
                <a:spcPts val="1200"/>
              </a:spcBef>
              <a:spcAft>
                <a:spcPts val="0"/>
              </a:spcAft>
              <a:buNone/>
            </a:pPr>
            <a:r>
              <a:rPr b="1" lang="en" sz="2000">
                <a:solidFill>
                  <a:srgbClr val="0000FF"/>
                </a:solidFill>
                <a:latin typeface="Roboto"/>
                <a:ea typeface="Roboto"/>
                <a:cs typeface="Roboto"/>
                <a:sym typeface="Roboto"/>
              </a:rPr>
              <a:t>8 am to 11 am  </a:t>
            </a:r>
            <a:r>
              <a:rPr b="1" lang="en" sz="2000">
                <a:solidFill>
                  <a:srgbClr val="666666"/>
                </a:solidFill>
                <a:latin typeface="Roboto"/>
                <a:ea typeface="Roboto"/>
                <a:cs typeface="Roboto"/>
                <a:sym typeface="Roboto"/>
              </a:rPr>
              <a:t>vs.  </a:t>
            </a:r>
            <a:r>
              <a:rPr b="1" lang="en" sz="2000">
                <a:solidFill>
                  <a:srgbClr val="38761D"/>
                </a:solidFill>
                <a:latin typeface="Roboto"/>
                <a:ea typeface="Roboto"/>
                <a:cs typeface="Roboto"/>
                <a:sym typeface="Roboto"/>
              </a:rPr>
              <a:t>5 pm to 8 pm</a:t>
            </a:r>
            <a:endParaRPr b="1" sz="2000">
              <a:solidFill>
                <a:srgbClr val="38761D"/>
              </a:solidFill>
              <a:latin typeface="Roboto"/>
              <a:ea typeface="Roboto"/>
              <a:cs typeface="Roboto"/>
              <a:sym typeface="Roboto"/>
            </a:endParaRPr>
          </a:p>
          <a:p>
            <a:pPr indent="0" lvl="0" marL="0" rtl="0" algn="l">
              <a:spcBef>
                <a:spcPts val="1200"/>
              </a:spcBef>
              <a:spcAft>
                <a:spcPts val="0"/>
              </a:spcAft>
              <a:buNone/>
            </a:pPr>
            <a:r>
              <a:t/>
            </a:r>
            <a:endParaRPr>
              <a:solidFill>
                <a:srgbClr val="666666"/>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9"/>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a:t>
            </a:r>
            <a:endParaRPr/>
          </a:p>
        </p:txBody>
      </p:sp>
      <p:sp>
        <p:nvSpPr>
          <p:cNvPr id="331" name="Google Shape;331;p39"/>
          <p:cNvSpPr txBox="1"/>
          <p:nvPr/>
        </p:nvSpPr>
        <p:spPr>
          <a:xfrm>
            <a:off x="294150" y="3380025"/>
            <a:ext cx="8403300" cy="167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Roboto"/>
              <a:ea typeface="Roboto"/>
              <a:cs typeface="Roboto"/>
              <a:sym typeface="Roboto"/>
            </a:endParaRPr>
          </a:p>
          <a:p>
            <a:pPr indent="-317500" lvl="0" marL="457200" rtl="0" algn="l">
              <a:spcBef>
                <a:spcPts val="0"/>
              </a:spcBef>
              <a:spcAft>
                <a:spcPts val="0"/>
              </a:spcAft>
              <a:buClr>
                <a:srgbClr val="666666"/>
              </a:buClr>
              <a:buSzPts val="1400"/>
              <a:buFont typeface="Open Sans"/>
              <a:buChar char="●"/>
            </a:pPr>
            <a:r>
              <a:rPr lang="en">
                <a:solidFill>
                  <a:srgbClr val="666666"/>
                </a:solidFill>
                <a:latin typeface="Roboto"/>
                <a:ea typeface="Roboto"/>
                <a:cs typeface="Roboto"/>
                <a:sym typeface="Roboto"/>
              </a:rPr>
              <a:t>Much</a:t>
            </a:r>
            <a:r>
              <a:rPr b="1" lang="en">
                <a:solidFill>
                  <a:srgbClr val="666666"/>
                </a:solidFill>
                <a:latin typeface="Roboto"/>
                <a:ea typeface="Roboto"/>
                <a:cs typeface="Roboto"/>
                <a:sym typeface="Roboto"/>
              </a:rPr>
              <a:t> larger variance </a:t>
            </a:r>
            <a:r>
              <a:rPr lang="en">
                <a:solidFill>
                  <a:srgbClr val="666666"/>
                </a:solidFill>
                <a:latin typeface="Roboto"/>
                <a:ea typeface="Roboto"/>
                <a:cs typeface="Roboto"/>
                <a:sym typeface="Roboto"/>
              </a:rPr>
              <a:t>in </a:t>
            </a:r>
            <a:r>
              <a:rPr b="1" lang="en">
                <a:solidFill>
                  <a:srgbClr val="666666"/>
                </a:solidFill>
                <a:latin typeface="Roboto"/>
                <a:ea typeface="Roboto"/>
                <a:cs typeface="Roboto"/>
                <a:sym typeface="Roboto"/>
              </a:rPr>
              <a:t>morning peak hour speeds</a:t>
            </a:r>
            <a:r>
              <a:rPr lang="en">
                <a:solidFill>
                  <a:srgbClr val="666666"/>
                </a:solidFill>
                <a:latin typeface="Roboto"/>
                <a:ea typeface="Roboto"/>
                <a:cs typeface="Roboto"/>
                <a:sym typeface="Roboto"/>
              </a:rPr>
              <a:t> than in evening peak hours</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b="1" lang="en">
                <a:solidFill>
                  <a:srgbClr val="666666"/>
                </a:solidFill>
                <a:latin typeface="Roboto"/>
                <a:ea typeface="Roboto"/>
                <a:cs typeface="Roboto"/>
                <a:sym typeface="Roboto"/>
              </a:rPr>
              <a:t>Mean speeds: </a:t>
            </a:r>
            <a:r>
              <a:rPr lang="en">
                <a:solidFill>
                  <a:srgbClr val="666666"/>
                </a:solidFill>
                <a:latin typeface="Roboto"/>
                <a:ea typeface="Roboto"/>
                <a:cs typeface="Roboto"/>
                <a:sym typeface="Roboto"/>
              </a:rPr>
              <a:t>Morning &gt; Evening</a:t>
            </a:r>
            <a:endParaRPr>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latin typeface="Roboto"/>
                <a:ea typeface="Roboto"/>
                <a:cs typeface="Roboto"/>
                <a:sym typeface="Roboto"/>
              </a:rPr>
              <a:t>Sample size is relatively </a:t>
            </a:r>
            <a:r>
              <a:rPr b="1" lang="en">
                <a:solidFill>
                  <a:srgbClr val="666666"/>
                </a:solidFill>
                <a:latin typeface="Roboto"/>
                <a:ea typeface="Roboto"/>
                <a:cs typeface="Roboto"/>
                <a:sym typeface="Roboto"/>
              </a:rPr>
              <a:t>large</a:t>
            </a:r>
            <a:r>
              <a:rPr lang="en">
                <a:solidFill>
                  <a:srgbClr val="666666"/>
                </a:solidFill>
                <a:latin typeface="Roboto"/>
                <a:ea typeface="Roboto"/>
                <a:cs typeface="Roboto"/>
                <a:sym typeface="Roboto"/>
              </a:rPr>
              <a:t> and </a:t>
            </a:r>
            <a:r>
              <a:rPr b="1" lang="en">
                <a:solidFill>
                  <a:srgbClr val="666666"/>
                </a:solidFill>
                <a:latin typeface="Roboto"/>
                <a:ea typeface="Roboto"/>
                <a:cs typeface="Roboto"/>
                <a:sym typeface="Roboto"/>
              </a:rPr>
              <a:t>comparable</a:t>
            </a:r>
            <a:endParaRPr b="1">
              <a:solidFill>
                <a:srgbClr val="666666"/>
              </a:solidFill>
              <a:latin typeface="Roboto"/>
              <a:ea typeface="Roboto"/>
              <a:cs typeface="Roboto"/>
              <a:sym typeface="Roboto"/>
            </a:endParaRPr>
          </a:p>
        </p:txBody>
      </p:sp>
      <p:pic>
        <p:nvPicPr>
          <p:cNvPr id="332" name="Google Shape;332;p39"/>
          <p:cNvPicPr preferRelativeResize="0"/>
          <p:nvPr/>
        </p:nvPicPr>
        <p:blipFill>
          <a:blip r:embed="rId3">
            <a:alphaModFix/>
          </a:blip>
          <a:stretch>
            <a:fillRect/>
          </a:stretch>
        </p:blipFill>
        <p:spPr>
          <a:xfrm>
            <a:off x="3689607" y="597425"/>
            <a:ext cx="5066493" cy="3239801"/>
          </a:xfrm>
          <a:prstGeom prst="rect">
            <a:avLst/>
          </a:prstGeom>
          <a:noFill/>
          <a:ln cap="flat" cmpd="sng" w="38100">
            <a:solidFill>
              <a:schemeClr val="dk1"/>
            </a:solidFill>
            <a:prstDash val="solid"/>
            <a:round/>
            <a:headEnd len="sm" w="sm" type="none"/>
            <a:tailEnd len="sm" w="sm" type="none"/>
          </a:ln>
        </p:spPr>
      </p:pic>
      <p:sp>
        <p:nvSpPr>
          <p:cNvPr id="333" name="Google Shape;333;p39"/>
          <p:cNvSpPr txBox="1"/>
          <p:nvPr/>
        </p:nvSpPr>
        <p:spPr>
          <a:xfrm>
            <a:off x="3732000" y="610925"/>
            <a:ext cx="4871700" cy="52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Open Sans"/>
                <a:ea typeface="Open Sans"/>
                <a:cs typeface="Open Sans"/>
                <a:sym typeface="Open Sans"/>
              </a:rPr>
              <a:t>MEAN DAILY SPEEDS FOR MORNING VS EVENING PEAK HOURS (2019)</a:t>
            </a:r>
            <a:endParaRPr b="1" sz="1000">
              <a:latin typeface="Open Sans"/>
              <a:ea typeface="Open Sans"/>
              <a:cs typeface="Open Sans"/>
              <a:sym typeface="Open Sans"/>
            </a:endParaRPr>
          </a:p>
        </p:txBody>
      </p:sp>
      <p:graphicFrame>
        <p:nvGraphicFramePr>
          <p:cNvPr id="334" name="Google Shape;334;p39"/>
          <p:cNvGraphicFramePr/>
          <p:nvPr/>
        </p:nvGraphicFramePr>
        <p:xfrm>
          <a:off x="404625" y="973151"/>
          <a:ext cx="3000000" cy="3000000"/>
        </p:xfrm>
        <a:graphic>
          <a:graphicData uri="http://schemas.openxmlformats.org/drawingml/2006/table">
            <a:tbl>
              <a:tblPr>
                <a:noFill/>
                <a:tableStyleId>{DBCA2FC6-E74B-4845-817D-70F7005BA29C}</a:tableStyleId>
              </a:tblPr>
              <a:tblGrid>
                <a:gridCol w="884175"/>
                <a:gridCol w="1183425"/>
                <a:gridCol w="841975"/>
              </a:tblGrid>
              <a:tr h="440875">
                <a:tc>
                  <a:txBody>
                    <a:bodyPr/>
                    <a:lstStyle/>
                    <a:p>
                      <a:pPr indent="0" lvl="0" marL="0" rtl="0" algn="l">
                        <a:spcBef>
                          <a:spcPts val="0"/>
                        </a:spcBef>
                        <a:spcAft>
                          <a:spcPts val="0"/>
                        </a:spcAft>
                        <a:buNone/>
                      </a:pPr>
                      <a:r>
                        <a:rPr b="1" lang="en" sz="1000">
                          <a:solidFill>
                            <a:srgbClr val="434343"/>
                          </a:solidFill>
                        </a:rPr>
                        <a:t>Summary</a:t>
                      </a:r>
                      <a:endParaRPr b="1" sz="1000">
                        <a:solidFill>
                          <a:srgbClr val="434343"/>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000">
                          <a:solidFill>
                            <a:srgbClr val="0000FF"/>
                          </a:solidFill>
                        </a:rPr>
                        <a:t>Morning</a:t>
                      </a:r>
                      <a:endParaRPr b="1" sz="1000">
                        <a:solidFill>
                          <a:srgbClr val="0000FF"/>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c>
                  <a:txBody>
                    <a:bodyPr/>
                    <a:lstStyle/>
                    <a:p>
                      <a:pPr indent="0" lvl="0" marL="0" rtl="0" algn="ctr">
                        <a:spcBef>
                          <a:spcPts val="0"/>
                        </a:spcBef>
                        <a:spcAft>
                          <a:spcPts val="0"/>
                        </a:spcAft>
                        <a:buNone/>
                      </a:pPr>
                      <a:r>
                        <a:rPr b="1" lang="en" sz="1000">
                          <a:solidFill>
                            <a:srgbClr val="38761D"/>
                          </a:solidFill>
                        </a:rPr>
                        <a:t>Evening</a:t>
                      </a:r>
                      <a:endParaRPr b="1" sz="1000">
                        <a:solidFill>
                          <a:srgbClr val="38761D"/>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F3F3F3"/>
                    </a:solidFill>
                  </a:tcPr>
                </a:tc>
              </a:tr>
              <a:tr h="346325">
                <a:tc>
                  <a:txBody>
                    <a:bodyPr/>
                    <a:lstStyle/>
                    <a:p>
                      <a:pPr indent="0" lvl="0" marL="0" rtl="0" algn="l">
                        <a:spcBef>
                          <a:spcPts val="0"/>
                        </a:spcBef>
                        <a:spcAft>
                          <a:spcPts val="0"/>
                        </a:spcAft>
                        <a:buNone/>
                      </a:pPr>
                      <a:r>
                        <a:rPr b="1" lang="en" sz="1000">
                          <a:solidFill>
                            <a:srgbClr val="666666"/>
                          </a:solidFill>
                        </a:rPr>
                        <a:t>Min.</a:t>
                      </a:r>
                      <a:endParaRPr b="1" sz="1000">
                        <a:solidFill>
                          <a:srgbClr val="666666"/>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000"/>
                        <a:t> 31.02</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000"/>
                        <a:t> 27.30</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346325">
                <a:tc>
                  <a:txBody>
                    <a:bodyPr/>
                    <a:lstStyle/>
                    <a:p>
                      <a:pPr indent="0" lvl="0" marL="0" rtl="0" algn="l">
                        <a:spcBef>
                          <a:spcPts val="0"/>
                        </a:spcBef>
                        <a:spcAft>
                          <a:spcPts val="0"/>
                        </a:spcAft>
                        <a:buNone/>
                      </a:pPr>
                      <a:r>
                        <a:rPr b="1" lang="en" sz="1000"/>
                        <a:t>Mean</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 40.68</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30.05</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r h="346325">
                <a:tc>
                  <a:txBody>
                    <a:bodyPr/>
                    <a:lstStyle/>
                    <a:p>
                      <a:pPr indent="0" lvl="0" marL="0" rtl="0" algn="l">
                        <a:spcBef>
                          <a:spcPts val="0"/>
                        </a:spcBef>
                        <a:spcAft>
                          <a:spcPts val="0"/>
                        </a:spcAft>
                        <a:buNone/>
                      </a:pPr>
                      <a:r>
                        <a:rPr b="1" lang="en" sz="1000">
                          <a:solidFill>
                            <a:srgbClr val="666666"/>
                          </a:solidFill>
                        </a:rPr>
                        <a:t>Max.</a:t>
                      </a:r>
                      <a:endParaRPr b="1" sz="1000">
                        <a:solidFill>
                          <a:srgbClr val="666666"/>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000"/>
                        <a:t>46.57 </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l">
                        <a:spcBef>
                          <a:spcPts val="0"/>
                        </a:spcBef>
                        <a:spcAft>
                          <a:spcPts val="0"/>
                        </a:spcAft>
                        <a:buNone/>
                      </a:pPr>
                      <a:r>
                        <a:rPr lang="en" sz="1000"/>
                        <a:t>    40.33</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578675">
                <a:tc>
                  <a:txBody>
                    <a:bodyPr/>
                    <a:lstStyle/>
                    <a:p>
                      <a:pPr indent="0" lvl="0" marL="0" rtl="0" algn="l">
                        <a:spcBef>
                          <a:spcPts val="0"/>
                        </a:spcBef>
                        <a:spcAft>
                          <a:spcPts val="0"/>
                        </a:spcAft>
                        <a:buNone/>
                      </a:pPr>
                      <a:r>
                        <a:rPr b="1" lang="en" sz="1000">
                          <a:solidFill>
                            <a:srgbClr val="666666"/>
                          </a:solidFill>
                        </a:rPr>
                        <a:t>Std Deviation</a:t>
                      </a:r>
                      <a:endParaRPr b="1" sz="1000">
                        <a:solidFill>
                          <a:srgbClr val="666666"/>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000"/>
                        <a:t>2.75</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000"/>
                        <a:t>1.22</a:t>
                      </a:r>
                      <a:endParaRPr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r>
              <a:tr h="440875">
                <a:tc>
                  <a:txBody>
                    <a:bodyPr/>
                    <a:lstStyle/>
                    <a:p>
                      <a:pPr indent="0" lvl="0" marL="0" rtl="0" algn="l">
                        <a:spcBef>
                          <a:spcPts val="0"/>
                        </a:spcBef>
                        <a:spcAft>
                          <a:spcPts val="0"/>
                        </a:spcAft>
                        <a:buNone/>
                      </a:pPr>
                      <a:r>
                        <a:rPr b="1" lang="en" sz="1000"/>
                        <a:t>Variance</a:t>
                      </a:r>
                      <a:endParaRPr b="1" sz="1000">
                        <a:solidFill>
                          <a:srgbClr val="666666"/>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7.56</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1.51</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r h="440875">
                <a:tc>
                  <a:txBody>
                    <a:bodyPr/>
                    <a:lstStyle/>
                    <a:p>
                      <a:pPr indent="0" lvl="0" marL="0" rtl="0" algn="l">
                        <a:spcBef>
                          <a:spcPts val="0"/>
                        </a:spcBef>
                        <a:spcAft>
                          <a:spcPts val="0"/>
                        </a:spcAft>
                        <a:buNone/>
                      </a:pPr>
                      <a:r>
                        <a:rPr b="1" lang="en" sz="1000"/>
                        <a:t>Datapoints</a:t>
                      </a:r>
                      <a:endParaRPr b="1" sz="1000">
                        <a:solidFill>
                          <a:srgbClr val="666666"/>
                        </a:solidFill>
                      </a:endParaRPr>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771</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c>
                  <a:txBody>
                    <a:bodyPr/>
                    <a:lstStyle/>
                    <a:p>
                      <a:pPr indent="0" lvl="0" marL="0" rtl="0" algn="ctr">
                        <a:spcBef>
                          <a:spcPts val="0"/>
                        </a:spcBef>
                        <a:spcAft>
                          <a:spcPts val="0"/>
                        </a:spcAft>
                        <a:buNone/>
                      </a:pPr>
                      <a:r>
                        <a:rPr b="1" lang="en" sz="1000"/>
                        <a:t>771</a:t>
                      </a:r>
                      <a:endParaRPr b="1" sz="1000"/>
                    </a:p>
                  </a:txBody>
                  <a:tcPr marT="91425" marB="91425"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231600" y="-324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Distribution</a:t>
            </a:r>
            <a:endParaRPr/>
          </a:p>
        </p:txBody>
      </p:sp>
      <p:sp>
        <p:nvSpPr>
          <p:cNvPr id="340" name="Google Shape;340;p40"/>
          <p:cNvSpPr txBox="1"/>
          <p:nvPr/>
        </p:nvSpPr>
        <p:spPr>
          <a:xfrm>
            <a:off x="4167925" y="4148600"/>
            <a:ext cx="4167300" cy="550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a:solidFill>
                  <a:srgbClr val="666666"/>
                </a:solidFill>
                <a:latin typeface="Roboto"/>
                <a:ea typeface="Roboto"/>
                <a:cs typeface="Roboto"/>
                <a:sym typeface="Roboto"/>
              </a:rPr>
              <a:t>The </a:t>
            </a:r>
            <a:r>
              <a:rPr b="1" lang="en">
                <a:solidFill>
                  <a:srgbClr val="666666"/>
                </a:solidFill>
                <a:latin typeface="Roboto"/>
                <a:ea typeface="Roboto"/>
                <a:cs typeface="Roboto"/>
                <a:sym typeface="Roboto"/>
              </a:rPr>
              <a:t>morning distribution </a:t>
            </a:r>
            <a:r>
              <a:rPr lang="en">
                <a:solidFill>
                  <a:srgbClr val="666666"/>
                </a:solidFill>
                <a:latin typeface="Roboto"/>
                <a:ea typeface="Roboto"/>
                <a:cs typeface="Roboto"/>
                <a:sym typeface="Roboto"/>
              </a:rPr>
              <a:t>looks slightly </a:t>
            </a:r>
            <a:r>
              <a:rPr b="1" lang="en">
                <a:solidFill>
                  <a:srgbClr val="666666"/>
                </a:solidFill>
                <a:latin typeface="Roboto"/>
                <a:ea typeface="Roboto"/>
                <a:cs typeface="Roboto"/>
                <a:sym typeface="Roboto"/>
              </a:rPr>
              <a:t>right skewed with greater variance </a:t>
            </a:r>
            <a:r>
              <a:rPr lang="en">
                <a:solidFill>
                  <a:srgbClr val="666666"/>
                </a:solidFill>
                <a:latin typeface="Roboto"/>
                <a:ea typeface="Roboto"/>
                <a:cs typeface="Roboto"/>
                <a:sym typeface="Roboto"/>
              </a:rPr>
              <a:t>whereas the </a:t>
            </a:r>
            <a:r>
              <a:rPr b="1" lang="en">
                <a:solidFill>
                  <a:srgbClr val="666666"/>
                </a:solidFill>
                <a:latin typeface="Roboto"/>
                <a:ea typeface="Roboto"/>
                <a:cs typeface="Roboto"/>
                <a:sym typeface="Roboto"/>
              </a:rPr>
              <a:t>evening distribution </a:t>
            </a:r>
            <a:r>
              <a:rPr lang="en">
                <a:solidFill>
                  <a:srgbClr val="666666"/>
                </a:solidFill>
                <a:latin typeface="Roboto"/>
                <a:ea typeface="Roboto"/>
                <a:cs typeface="Roboto"/>
                <a:sym typeface="Roboto"/>
              </a:rPr>
              <a:t>looks slightly </a:t>
            </a:r>
            <a:r>
              <a:rPr b="1" lang="en">
                <a:solidFill>
                  <a:srgbClr val="666666"/>
                </a:solidFill>
                <a:latin typeface="Roboto"/>
                <a:ea typeface="Roboto"/>
                <a:cs typeface="Roboto"/>
                <a:sym typeface="Roboto"/>
              </a:rPr>
              <a:t>left skewed</a:t>
            </a:r>
            <a:endParaRPr b="1">
              <a:solidFill>
                <a:srgbClr val="666666"/>
              </a:solidFill>
              <a:latin typeface="Roboto"/>
              <a:ea typeface="Roboto"/>
              <a:cs typeface="Roboto"/>
              <a:sym typeface="Roboto"/>
            </a:endParaRPr>
          </a:p>
        </p:txBody>
      </p:sp>
      <p:pic>
        <p:nvPicPr>
          <p:cNvPr id="341" name="Google Shape;341;p40"/>
          <p:cNvPicPr preferRelativeResize="0"/>
          <p:nvPr/>
        </p:nvPicPr>
        <p:blipFill>
          <a:blip r:embed="rId3">
            <a:alphaModFix/>
          </a:blip>
          <a:stretch>
            <a:fillRect/>
          </a:stretch>
        </p:blipFill>
        <p:spPr>
          <a:xfrm>
            <a:off x="168988" y="1031650"/>
            <a:ext cx="3016233" cy="1792351"/>
          </a:xfrm>
          <a:prstGeom prst="rect">
            <a:avLst/>
          </a:prstGeom>
          <a:noFill/>
          <a:ln>
            <a:noFill/>
          </a:ln>
        </p:spPr>
      </p:pic>
      <p:pic>
        <p:nvPicPr>
          <p:cNvPr id="342" name="Google Shape;342;p40"/>
          <p:cNvPicPr preferRelativeResize="0"/>
          <p:nvPr/>
        </p:nvPicPr>
        <p:blipFill>
          <a:blip r:embed="rId4">
            <a:alphaModFix/>
          </a:blip>
          <a:stretch>
            <a:fillRect/>
          </a:stretch>
        </p:blipFill>
        <p:spPr>
          <a:xfrm>
            <a:off x="311350" y="3303400"/>
            <a:ext cx="3016226" cy="1773126"/>
          </a:xfrm>
          <a:prstGeom prst="rect">
            <a:avLst/>
          </a:prstGeom>
          <a:noFill/>
          <a:ln>
            <a:noFill/>
          </a:ln>
        </p:spPr>
      </p:pic>
      <p:sp>
        <p:nvSpPr>
          <p:cNvPr id="343" name="Google Shape;343;p40"/>
          <p:cNvSpPr txBox="1"/>
          <p:nvPr/>
        </p:nvSpPr>
        <p:spPr>
          <a:xfrm>
            <a:off x="1302500" y="2667650"/>
            <a:ext cx="1464000" cy="19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Morning Mean Speed</a:t>
            </a:r>
            <a:endParaRPr b="1" sz="800">
              <a:latin typeface="Open Sans"/>
              <a:ea typeface="Open Sans"/>
              <a:cs typeface="Open Sans"/>
              <a:sym typeface="Open Sans"/>
            </a:endParaRPr>
          </a:p>
        </p:txBody>
      </p:sp>
      <p:sp>
        <p:nvSpPr>
          <p:cNvPr id="344" name="Google Shape;344;p40"/>
          <p:cNvSpPr txBox="1"/>
          <p:nvPr/>
        </p:nvSpPr>
        <p:spPr>
          <a:xfrm rot="-5400000">
            <a:off x="-148200" y="1845450"/>
            <a:ext cx="745800" cy="14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Frequency</a:t>
            </a:r>
            <a:endParaRPr b="1" sz="800">
              <a:latin typeface="Open Sans"/>
              <a:ea typeface="Open Sans"/>
              <a:cs typeface="Open Sans"/>
              <a:sym typeface="Open Sans"/>
            </a:endParaRPr>
          </a:p>
        </p:txBody>
      </p:sp>
      <p:sp>
        <p:nvSpPr>
          <p:cNvPr id="345" name="Google Shape;345;p40"/>
          <p:cNvSpPr txBox="1"/>
          <p:nvPr/>
        </p:nvSpPr>
        <p:spPr>
          <a:xfrm>
            <a:off x="1319719" y="4924250"/>
            <a:ext cx="1464000" cy="123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Evening </a:t>
            </a:r>
            <a:r>
              <a:rPr b="1" lang="en" sz="800">
                <a:latin typeface="Open Sans"/>
                <a:ea typeface="Open Sans"/>
                <a:cs typeface="Open Sans"/>
                <a:sym typeface="Open Sans"/>
              </a:rPr>
              <a:t>Mean Speed</a:t>
            </a:r>
            <a:endParaRPr b="1" sz="800">
              <a:latin typeface="Open Sans"/>
              <a:ea typeface="Open Sans"/>
              <a:cs typeface="Open Sans"/>
              <a:sym typeface="Open Sans"/>
            </a:endParaRPr>
          </a:p>
        </p:txBody>
      </p:sp>
      <p:sp>
        <p:nvSpPr>
          <p:cNvPr id="346" name="Google Shape;346;p40"/>
          <p:cNvSpPr txBox="1"/>
          <p:nvPr/>
        </p:nvSpPr>
        <p:spPr>
          <a:xfrm rot="-5400000">
            <a:off x="4200" y="4055250"/>
            <a:ext cx="745800" cy="14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Open Sans"/>
                <a:ea typeface="Open Sans"/>
                <a:cs typeface="Open Sans"/>
                <a:sym typeface="Open Sans"/>
              </a:rPr>
              <a:t>Frequency</a:t>
            </a:r>
            <a:endParaRPr b="1" sz="800">
              <a:latin typeface="Open Sans"/>
              <a:ea typeface="Open Sans"/>
              <a:cs typeface="Open Sans"/>
              <a:sym typeface="Open Sans"/>
            </a:endParaRPr>
          </a:p>
        </p:txBody>
      </p:sp>
      <p:pic>
        <p:nvPicPr>
          <p:cNvPr id="347" name="Google Shape;347;p40"/>
          <p:cNvPicPr preferRelativeResize="0"/>
          <p:nvPr/>
        </p:nvPicPr>
        <p:blipFill>
          <a:blip r:embed="rId5">
            <a:alphaModFix/>
          </a:blip>
          <a:stretch>
            <a:fillRect/>
          </a:stretch>
        </p:blipFill>
        <p:spPr>
          <a:xfrm>
            <a:off x="4691113" y="375900"/>
            <a:ext cx="3330773" cy="3720300"/>
          </a:xfrm>
          <a:prstGeom prst="rect">
            <a:avLst/>
          </a:prstGeom>
          <a:noFill/>
          <a:ln cap="flat" cmpd="sng" w="38100">
            <a:solidFill>
              <a:schemeClr val="dk1"/>
            </a:solidFill>
            <a:prstDash val="solid"/>
            <a:round/>
            <a:headEnd len="sm" w="sm" type="none"/>
            <a:tailEnd len="sm" w="sm" type="none"/>
          </a:ln>
        </p:spPr>
      </p:pic>
      <p:sp>
        <p:nvSpPr>
          <p:cNvPr id="348" name="Google Shape;348;p40"/>
          <p:cNvSpPr/>
          <p:nvPr/>
        </p:nvSpPr>
        <p:spPr>
          <a:xfrm>
            <a:off x="467975" y="3129675"/>
            <a:ext cx="2666400" cy="233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38761D"/>
                </a:solidFill>
                <a:latin typeface="Roboto"/>
                <a:ea typeface="Roboto"/>
                <a:cs typeface="Roboto"/>
                <a:sym typeface="Roboto"/>
              </a:rPr>
              <a:t>MEAN SPEED - EVENING PEAK HOURS</a:t>
            </a:r>
            <a:endParaRPr b="1" sz="1000">
              <a:solidFill>
                <a:srgbClr val="38761D"/>
              </a:solidFill>
              <a:latin typeface="Roboto"/>
              <a:ea typeface="Roboto"/>
              <a:cs typeface="Roboto"/>
              <a:sym typeface="Roboto"/>
            </a:endParaRPr>
          </a:p>
        </p:txBody>
      </p:sp>
      <p:sp>
        <p:nvSpPr>
          <p:cNvPr id="349" name="Google Shape;349;p40"/>
          <p:cNvSpPr/>
          <p:nvPr/>
        </p:nvSpPr>
        <p:spPr>
          <a:xfrm>
            <a:off x="402900" y="843750"/>
            <a:ext cx="2731500" cy="2337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FF"/>
                </a:solidFill>
                <a:latin typeface="Roboto"/>
                <a:ea typeface="Roboto"/>
                <a:cs typeface="Roboto"/>
                <a:sym typeface="Roboto"/>
              </a:rPr>
              <a:t>MEAN SPEED - MORNING PEAK HOURS</a:t>
            </a:r>
            <a:endParaRPr b="1" sz="1000">
              <a:solidFill>
                <a:srgbClr val="0000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Null Hypothesis</a:t>
            </a:r>
            <a:endParaRPr/>
          </a:p>
        </p:txBody>
      </p:sp>
      <p:sp>
        <p:nvSpPr>
          <p:cNvPr id="355" name="Google Shape;355;p41"/>
          <p:cNvSpPr txBox="1"/>
          <p:nvPr>
            <p:ph idx="1" type="body"/>
          </p:nvPr>
        </p:nvSpPr>
        <p:spPr>
          <a:xfrm>
            <a:off x="311700" y="1247350"/>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8761D"/>
                </a:solidFill>
                <a:latin typeface="Arial"/>
                <a:ea typeface="Arial"/>
                <a:cs typeface="Arial"/>
                <a:sym typeface="Arial"/>
              </a:rPr>
              <a:t>The average travel speed for </a:t>
            </a:r>
            <a:r>
              <a:rPr lang="en">
                <a:solidFill>
                  <a:srgbClr val="38761D"/>
                </a:solidFill>
                <a:latin typeface="Arial"/>
                <a:ea typeface="Arial"/>
                <a:cs typeface="Arial"/>
                <a:sym typeface="Arial"/>
              </a:rPr>
              <a:t>Uber </a:t>
            </a:r>
            <a:r>
              <a:rPr lang="en">
                <a:solidFill>
                  <a:srgbClr val="38761D"/>
                </a:solidFill>
                <a:latin typeface="Arial"/>
                <a:ea typeface="Arial"/>
                <a:cs typeface="Arial"/>
                <a:sym typeface="Arial"/>
              </a:rPr>
              <a:t>rides </a:t>
            </a:r>
            <a:r>
              <a:rPr lang="en">
                <a:solidFill>
                  <a:srgbClr val="38761D"/>
                </a:solidFill>
                <a:latin typeface="Arial"/>
                <a:ea typeface="Arial"/>
                <a:cs typeface="Arial"/>
                <a:sym typeface="Arial"/>
              </a:rPr>
              <a:t>is the same on weekdays </a:t>
            </a:r>
            <a:r>
              <a:rPr lang="en">
                <a:solidFill>
                  <a:srgbClr val="38761D"/>
                </a:solidFill>
                <a:latin typeface="Arial"/>
                <a:ea typeface="Arial"/>
                <a:cs typeface="Arial"/>
                <a:sym typeface="Arial"/>
              </a:rPr>
              <a:t>for</a:t>
            </a:r>
            <a:r>
              <a:rPr lang="en">
                <a:solidFill>
                  <a:srgbClr val="38761D"/>
                </a:solidFill>
                <a:latin typeface="Arial"/>
                <a:ea typeface="Arial"/>
                <a:cs typeface="Arial"/>
                <a:sym typeface="Arial"/>
              </a:rPr>
              <a:t> </a:t>
            </a:r>
            <a:r>
              <a:rPr lang="en">
                <a:solidFill>
                  <a:srgbClr val="38761D"/>
                </a:solidFill>
                <a:latin typeface="Arial"/>
                <a:ea typeface="Arial"/>
                <a:cs typeface="Arial"/>
                <a:sym typeface="Arial"/>
              </a:rPr>
              <a:t>both morning and evening peak hours in Seattle across 2019.</a:t>
            </a:r>
            <a:endParaRPr>
              <a:solidFill>
                <a:srgbClr val="38761D"/>
              </a:solidFill>
              <a:latin typeface="Roboto"/>
              <a:ea typeface="Roboto"/>
              <a:cs typeface="Roboto"/>
              <a:sym typeface="Roboto"/>
            </a:endParaRPr>
          </a:p>
          <a:p>
            <a:pPr indent="0" lvl="0" marL="0" rtl="0" algn="l">
              <a:spcBef>
                <a:spcPts val="0"/>
              </a:spcBef>
              <a:spcAft>
                <a:spcPts val="0"/>
              </a:spcAft>
              <a:buNone/>
            </a:pPr>
            <a:r>
              <a:t/>
            </a:r>
            <a:endParaRPr b="1" sz="1600">
              <a:solidFill>
                <a:schemeClr val="dk1"/>
              </a:solidFill>
              <a:latin typeface="Roboto"/>
              <a:ea typeface="Roboto"/>
              <a:cs typeface="Roboto"/>
              <a:sym typeface="Roboto"/>
            </a:endParaRPr>
          </a:p>
          <a:p>
            <a:pPr indent="0" lvl="0" marL="0" rtl="0" algn="ctr">
              <a:spcBef>
                <a:spcPts val="0"/>
              </a:spcBef>
              <a:spcAft>
                <a:spcPts val="0"/>
              </a:spcAft>
              <a:buNone/>
            </a:pPr>
            <a:r>
              <a:rPr lang="en" sz="1600">
                <a:solidFill>
                  <a:srgbClr val="000000"/>
                </a:solidFill>
                <a:latin typeface="Roboto"/>
                <a:ea typeface="Roboto"/>
                <a:cs typeface="Roboto"/>
                <a:sym typeface="Roboto"/>
              </a:rPr>
              <a:t>μ1 = μ2 </a:t>
            </a:r>
            <a:endParaRPr sz="1600">
              <a:solidFill>
                <a:srgbClr val="000000"/>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rgbClr val="666666"/>
                </a:solidFill>
                <a:latin typeface="Roboto"/>
                <a:ea typeface="Roboto"/>
                <a:cs typeface="Roboto"/>
                <a:sym typeface="Roboto"/>
              </a:rPr>
              <a:t>where μ1 and μ2 are the average travel speeds for morning and evening peak hours for weekdays in Seattle for 2019.</a:t>
            </a:r>
            <a:endParaRPr sz="1200">
              <a:solidFill>
                <a:schemeClr val="accen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Char char="●"/>
            </a:pPr>
            <a:r>
              <a:rPr b="1" lang="en" sz="1400">
                <a:latin typeface="Roboto"/>
                <a:ea typeface="Roboto"/>
                <a:cs typeface="Roboto"/>
                <a:sym typeface="Roboto"/>
              </a:rPr>
              <a:t>Size: </a:t>
            </a:r>
            <a:r>
              <a:rPr lang="en" sz="1400">
                <a:latin typeface="Roboto"/>
                <a:ea typeface="Roboto"/>
                <a:cs typeface="Roboto"/>
                <a:sym typeface="Roboto"/>
              </a:rPr>
              <a:t>Over 46 million data points in one year, with a size over 15 GB</a:t>
            </a:r>
            <a:r>
              <a:rPr lang="en" sz="1400">
                <a:latin typeface="Roboto"/>
                <a:ea typeface="Roboto"/>
                <a:cs typeface="Roboto"/>
                <a:sym typeface="Roboto"/>
              </a:rPr>
              <a:t>. Due to the huge data size, the initial data procurement and processing was a very time intensive process in this project. We could appreciate the fact that to do any data science, almost 80% of the time needs to be invested in shaping the data correctly.</a:t>
            </a:r>
            <a:endParaRPr sz="1400">
              <a:latin typeface="Roboto"/>
              <a:ea typeface="Roboto"/>
              <a:cs typeface="Roboto"/>
              <a:sym typeface="Roboto"/>
            </a:endParaRPr>
          </a:p>
          <a:p>
            <a:pPr indent="-317500" lvl="0" marL="457200" rtl="0" algn="l">
              <a:lnSpc>
                <a:spcPct val="115000"/>
              </a:lnSpc>
              <a:spcBef>
                <a:spcPts val="1000"/>
              </a:spcBef>
              <a:spcAft>
                <a:spcPts val="0"/>
              </a:spcAft>
              <a:buSzPts val="1400"/>
              <a:buChar char="●"/>
            </a:pPr>
            <a:r>
              <a:rPr b="1" lang="en" sz="1400">
                <a:latin typeface="Roboto"/>
                <a:ea typeface="Roboto"/>
                <a:cs typeface="Roboto"/>
                <a:sym typeface="Roboto"/>
              </a:rPr>
              <a:t>Granularity</a:t>
            </a:r>
            <a:r>
              <a:rPr b="1" lang="en" sz="1400">
                <a:latin typeface="Roboto"/>
                <a:ea typeface="Roboto"/>
                <a:cs typeface="Roboto"/>
                <a:sym typeface="Roboto"/>
              </a:rPr>
              <a:t>:</a:t>
            </a:r>
            <a:r>
              <a:rPr lang="en" sz="1400">
                <a:latin typeface="Roboto"/>
                <a:ea typeface="Roboto"/>
                <a:cs typeface="Roboto"/>
                <a:sym typeface="Roboto"/>
              </a:rPr>
              <a:t> Hourly aggregated data of every U</a:t>
            </a:r>
            <a:r>
              <a:rPr lang="en" sz="1400">
                <a:latin typeface="Roboto"/>
                <a:ea typeface="Roboto"/>
                <a:cs typeface="Roboto"/>
                <a:sym typeface="Roboto"/>
              </a:rPr>
              <a:t>ber </a:t>
            </a:r>
            <a:r>
              <a:rPr lang="en" sz="1400">
                <a:latin typeface="Roboto"/>
                <a:ea typeface="Roboto"/>
                <a:cs typeface="Roboto"/>
                <a:sym typeface="Roboto"/>
              </a:rPr>
              <a:t>ride on the road segment </a:t>
            </a:r>
            <a:r>
              <a:rPr lang="en" sz="1400">
                <a:latin typeface="Roboto"/>
                <a:ea typeface="Roboto"/>
                <a:cs typeface="Roboto"/>
                <a:sym typeface="Roboto"/>
              </a:rPr>
              <a:t>with at least 5 unique trips in that hour.</a:t>
            </a:r>
            <a:endParaRPr sz="1400">
              <a:latin typeface="Roboto"/>
              <a:ea typeface="Roboto"/>
              <a:cs typeface="Roboto"/>
              <a:sym typeface="Roboto"/>
            </a:endParaRPr>
          </a:p>
          <a:p>
            <a:pPr indent="-317500" lvl="0" marL="457200" rtl="0" algn="l">
              <a:lnSpc>
                <a:spcPct val="115000"/>
              </a:lnSpc>
              <a:spcBef>
                <a:spcPts val="1000"/>
              </a:spcBef>
              <a:spcAft>
                <a:spcPts val="0"/>
              </a:spcAft>
              <a:buSzPts val="1400"/>
              <a:buChar char="●"/>
            </a:pPr>
            <a:r>
              <a:rPr b="1" lang="en" sz="1400">
                <a:latin typeface="Roboto"/>
                <a:ea typeface="Roboto"/>
                <a:cs typeface="Roboto"/>
                <a:sym typeface="Roboto"/>
              </a:rPr>
              <a:t>Relevant </a:t>
            </a:r>
            <a:r>
              <a:rPr b="1" lang="en" sz="1400">
                <a:latin typeface="Roboto"/>
                <a:ea typeface="Roboto"/>
                <a:cs typeface="Roboto"/>
                <a:sym typeface="Roboto"/>
              </a:rPr>
              <a:t>Fields:</a:t>
            </a:r>
            <a:r>
              <a:rPr lang="en" sz="1400">
                <a:latin typeface="Roboto"/>
                <a:ea typeface="Roboto"/>
                <a:cs typeface="Roboto"/>
                <a:sym typeface="Roboto"/>
              </a:rPr>
              <a:t> timestamp, year, month, day, and mean speed in mph.</a:t>
            </a:r>
            <a:endParaRPr sz="1400">
              <a:latin typeface="Roboto"/>
              <a:ea typeface="Roboto"/>
              <a:cs typeface="Roboto"/>
              <a:sym typeface="Roboto"/>
            </a:endParaRPr>
          </a:p>
          <a:p>
            <a:pPr indent="-317500" lvl="0" marL="457200" rtl="0" algn="l">
              <a:lnSpc>
                <a:spcPct val="115000"/>
              </a:lnSpc>
              <a:spcBef>
                <a:spcPts val="1000"/>
              </a:spcBef>
              <a:spcAft>
                <a:spcPts val="1000"/>
              </a:spcAft>
              <a:buSzPts val="1400"/>
              <a:buChar char="●"/>
            </a:pPr>
            <a:r>
              <a:rPr b="1" lang="en" sz="1400">
                <a:latin typeface="Roboto"/>
                <a:ea typeface="Roboto"/>
                <a:cs typeface="Roboto"/>
                <a:sym typeface="Roboto"/>
              </a:rPr>
              <a:t>Aggregation:</a:t>
            </a:r>
            <a:r>
              <a:rPr lang="en" sz="1400">
                <a:latin typeface="Roboto"/>
                <a:ea typeface="Roboto"/>
                <a:cs typeface="Roboto"/>
                <a:sym typeface="Roboto"/>
              </a:rPr>
              <a:t> </a:t>
            </a:r>
            <a:r>
              <a:rPr lang="en" sz="1400">
                <a:latin typeface="Roboto"/>
                <a:ea typeface="Roboto"/>
                <a:cs typeface="Roboto"/>
                <a:sym typeface="Roboto"/>
              </a:rPr>
              <a:t>The speed aggregates have been taken by averaging the hourly speeds of Uber rides across different segments of streets in Seattle for the time periods (daily or hourly). This approximation has been chosen due to the lack of availability of other relevant traffic metrics like car counts per street, congestion at different times in a day, type of road (highway or not), type of car, etc.</a:t>
            </a:r>
            <a:endParaRPr sz="1400">
              <a:latin typeface="Roboto"/>
              <a:ea typeface="Roboto"/>
              <a:cs typeface="Roboto"/>
              <a:sym typeface="Roboto"/>
            </a:endParaRPr>
          </a:p>
        </p:txBody>
      </p:sp>
      <p:sp>
        <p:nvSpPr>
          <p:cNvPr id="80" name="Google Shape;80;p1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Profile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42"/>
          <p:cNvSpPr txBox="1"/>
          <p:nvPr/>
        </p:nvSpPr>
        <p:spPr>
          <a:xfrm>
            <a:off x="464100" y="1820300"/>
            <a:ext cx="3336000" cy="2103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Roboto"/>
                <a:ea typeface="Roboto"/>
                <a:cs typeface="Roboto"/>
                <a:sym typeface="Roboto"/>
              </a:rPr>
              <a:t>ASSUMPTIONS</a:t>
            </a:r>
            <a:endParaRPr sz="1200">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Independence</a:t>
            </a:r>
            <a:r>
              <a:rPr lang="en" sz="1200">
                <a:solidFill>
                  <a:schemeClr val="dk2"/>
                </a:solidFill>
                <a:latin typeface="Roboto"/>
                <a:ea typeface="Roboto"/>
                <a:cs typeface="Roboto"/>
                <a:sym typeface="Roboto"/>
              </a:rPr>
              <a:t>		</a:t>
            </a:r>
            <a:r>
              <a:rPr lang="en" sz="1200">
                <a:solidFill>
                  <a:schemeClr val="dk2"/>
                </a:solidFill>
                <a:latin typeface="Roboto"/>
                <a:ea typeface="Roboto"/>
                <a:cs typeface="Roboto"/>
                <a:sym typeface="Roboto"/>
              </a:rPr>
              <a:t>	</a:t>
            </a:r>
            <a:endParaRPr b="1" sz="1200">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a:solidFill>
                  <a:schemeClr val="dk2"/>
                </a:solidFill>
                <a:latin typeface="Roboto"/>
                <a:ea typeface="Roboto"/>
                <a:cs typeface="Roboto"/>
                <a:sym typeface="Roboto"/>
              </a:rPr>
              <a:t>Large Sample</a:t>
            </a:r>
            <a:r>
              <a:rPr b="1" lang="en">
                <a:solidFill>
                  <a:schemeClr val="dk2"/>
                </a:solidFill>
                <a:latin typeface="Roboto"/>
                <a:ea typeface="Roboto"/>
                <a:cs typeface="Roboto"/>
                <a:sym typeface="Roboto"/>
              </a:rPr>
              <a:t>/Normality</a:t>
            </a:r>
            <a:endParaRPr sz="1200">
              <a:solidFill>
                <a:schemeClr val="dk2"/>
              </a:solidFill>
              <a:latin typeface="Roboto"/>
              <a:ea typeface="Roboto"/>
              <a:cs typeface="Roboto"/>
              <a:sym typeface="Roboto"/>
            </a:endParaRPr>
          </a:p>
          <a:p>
            <a:pPr indent="0" lvl="0" marL="0" rtl="0" algn="l">
              <a:spcBef>
                <a:spcPts val="1000"/>
              </a:spcBef>
              <a:spcAft>
                <a:spcPts val="0"/>
              </a:spcAft>
              <a:buNone/>
            </a:pPr>
            <a:r>
              <a:t/>
            </a:r>
            <a:endParaRPr>
              <a:latin typeface="Open Sans"/>
              <a:ea typeface="Open Sans"/>
              <a:cs typeface="Open Sans"/>
              <a:sym typeface="Open Sans"/>
            </a:endParaRPr>
          </a:p>
        </p:txBody>
      </p:sp>
      <p:sp>
        <p:nvSpPr>
          <p:cNvPr id="361" name="Google Shape;361;p4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Testing</a:t>
            </a:r>
            <a:endParaRPr/>
          </a:p>
          <a:p>
            <a:pPr indent="0" lvl="0" marL="0" rtl="0" algn="l">
              <a:spcBef>
                <a:spcPts val="0"/>
              </a:spcBef>
              <a:spcAft>
                <a:spcPts val="0"/>
              </a:spcAft>
              <a:buNone/>
            </a:pPr>
            <a:r>
              <a:t/>
            </a:r>
            <a:endParaRPr/>
          </a:p>
        </p:txBody>
      </p:sp>
      <p:pic>
        <p:nvPicPr>
          <p:cNvPr id="362" name="Google Shape;362;p42"/>
          <p:cNvPicPr preferRelativeResize="0"/>
          <p:nvPr/>
        </p:nvPicPr>
        <p:blipFill>
          <a:blip r:embed="rId3">
            <a:alphaModFix/>
          </a:blip>
          <a:stretch>
            <a:fillRect/>
          </a:stretch>
        </p:blipFill>
        <p:spPr>
          <a:xfrm>
            <a:off x="1889150" y="2258125"/>
            <a:ext cx="192025" cy="192025"/>
          </a:xfrm>
          <a:prstGeom prst="rect">
            <a:avLst/>
          </a:prstGeom>
          <a:noFill/>
          <a:ln>
            <a:noFill/>
          </a:ln>
        </p:spPr>
      </p:pic>
      <p:pic>
        <p:nvPicPr>
          <p:cNvPr id="363" name="Google Shape;363;p42"/>
          <p:cNvPicPr preferRelativeResize="0"/>
          <p:nvPr/>
        </p:nvPicPr>
        <p:blipFill>
          <a:blip r:embed="rId3">
            <a:alphaModFix/>
          </a:blip>
          <a:stretch>
            <a:fillRect/>
          </a:stretch>
        </p:blipFill>
        <p:spPr>
          <a:xfrm>
            <a:off x="2594650" y="2622238"/>
            <a:ext cx="192024" cy="192024"/>
          </a:xfrm>
          <a:prstGeom prst="rect">
            <a:avLst/>
          </a:prstGeom>
          <a:noFill/>
          <a:ln>
            <a:noFill/>
          </a:ln>
        </p:spPr>
      </p:pic>
      <p:sp>
        <p:nvSpPr>
          <p:cNvPr id="364" name="Google Shape;364;p42"/>
          <p:cNvSpPr txBox="1"/>
          <p:nvPr/>
        </p:nvSpPr>
        <p:spPr>
          <a:xfrm>
            <a:off x="4113900" y="1820250"/>
            <a:ext cx="4307700" cy="2103000"/>
          </a:xfrm>
          <a:prstGeom prst="rect">
            <a:avLst/>
          </a:prstGeom>
          <a:noFill/>
          <a:ln cap="flat" cmpd="sng" w="2857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accent2"/>
                </a:solidFill>
                <a:latin typeface="Roboto"/>
                <a:ea typeface="Roboto"/>
                <a:cs typeface="Roboto"/>
                <a:sym typeface="Roboto"/>
              </a:rPr>
              <a:t>OUTCOME</a:t>
            </a:r>
            <a:endParaRPr sz="1200">
              <a:solidFill>
                <a:schemeClr val="dk2"/>
              </a:solidFill>
              <a:latin typeface="Roboto"/>
              <a:ea typeface="Roboto"/>
              <a:cs typeface="Roboto"/>
              <a:sym typeface="Roboto"/>
            </a:endParaRPr>
          </a:p>
          <a:p>
            <a:pPr indent="0" lvl="0" marL="0" rtl="0" algn="l">
              <a:lnSpc>
                <a:spcPct val="115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Z</a:t>
            </a:r>
            <a:r>
              <a:rPr b="1" lang="en" sz="1200">
                <a:solidFill>
                  <a:schemeClr val="accent1"/>
                </a:solidFill>
                <a:highlight>
                  <a:srgbClr val="FFFFFF"/>
                </a:highlight>
                <a:latin typeface="Roboto"/>
                <a:ea typeface="Roboto"/>
                <a:cs typeface="Roboto"/>
                <a:sym typeface="Roboto"/>
              </a:rPr>
              <a:t>-STATISTIC = 60.0092</a:t>
            </a:r>
            <a:r>
              <a:rPr b="1" lang="en" sz="1200">
                <a:solidFill>
                  <a:schemeClr val="accent1"/>
                </a:solidFill>
                <a:highlight>
                  <a:srgbClr val="FFFFFF"/>
                </a:highlight>
                <a:latin typeface="Roboto"/>
                <a:ea typeface="Roboto"/>
                <a:cs typeface="Roboto"/>
                <a:sym typeface="Roboto"/>
              </a:rPr>
              <a:t>4</a:t>
            </a:r>
            <a:endParaRPr b="1" sz="1200">
              <a:solidFill>
                <a:schemeClr val="accent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000">
                <a:solidFill>
                  <a:srgbClr val="666666"/>
                </a:solidFill>
                <a:highlight>
                  <a:schemeClr val="lt1"/>
                </a:highlight>
                <a:latin typeface="Roboto"/>
                <a:ea typeface="Roboto"/>
                <a:cs typeface="Roboto"/>
                <a:sym typeface="Roboto"/>
              </a:rPr>
              <a:t>Compare against: Critical </a:t>
            </a:r>
            <a:r>
              <a:rPr b="1" lang="en" sz="1000">
                <a:solidFill>
                  <a:srgbClr val="666666"/>
                </a:solidFill>
                <a:highlight>
                  <a:schemeClr val="lt1"/>
                </a:highlight>
                <a:latin typeface="Roboto"/>
                <a:ea typeface="Roboto"/>
                <a:cs typeface="Roboto"/>
                <a:sym typeface="Roboto"/>
              </a:rPr>
              <a:t>Z-Value 1.64 for 1-tail distribution at 0.05 significance level</a:t>
            </a:r>
            <a:endParaRPr b="1" sz="1000">
              <a:solidFill>
                <a:srgbClr val="666666"/>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P-VALUE &lt; 2e-16</a:t>
            </a:r>
            <a:endParaRPr b="1" sz="1200">
              <a:solidFill>
                <a:schemeClr val="accent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200">
                <a:solidFill>
                  <a:schemeClr val="accent1"/>
                </a:solidFill>
                <a:highlight>
                  <a:srgbClr val="FFFFFF"/>
                </a:highlight>
                <a:latin typeface="Roboto"/>
                <a:ea typeface="Roboto"/>
                <a:cs typeface="Roboto"/>
                <a:sym typeface="Roboto"/>
              </a:rPr>
              <a:t>POWER &gt; 99%  </a:t>
            </a:r>
            <a:r>
              <a:rPr b="1" lang="en" sz="1000">
                <a:solidFill>
                  <a:schemeClr val="accent1"/>
                </a:solidFill>
                <a:highlight>
                  <a:srgbClr val="FFFFFF"/>
                </a:highlight>
                <a:latin typeface="Roboto"/>
                <a:ea typeface="Roboto"/>
                <a:cs typeface="Roboto"/>
                <a:sym typeface="Roboto"/>
              </a:rPr>
              <a:t>(Effect Size = 10.63, Sample Size = 771 per group)</a:t>
            </a:r>
            <a:endParaRPr b="1" sz="1000">
              <a:solidFill>
                <a:schemeClr val="accent1"/>
              </a:solidFill>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rPr b="1" lang="en" sz="1200">
                <a:highlight>
                  <a:srgbClr val="FFFFFF"/>
                </a:highlight>
                <a:latin typeface="Roboto"/>
                <a:ea typeface="Roboto"/>
                <a:cs typeface="Roboto"/>
                <a:sym typeface="Roboto"/>
              </a:rPr>
              <a:t>  </a:t>
            </a:r>
            <a:endParaRPr b="1" sz="1200">
              <a:highlight>
                <a:srgbClr val="FFFFFF"/>
              </a:highlight>
              <a:latin typeface="Roboto"/>
              <a:ea typeface="Roboto"/>
              <a:cs typeface="Roboto"/>
              <a:sym typeface="Roboto"/>
            </a:endParaRPr>
          </a:p>
          <a:p>
            <a:pPr indent="0" lvl="0" marL="0" rtl="0" algn="l">
              <a:lnSpc>
                <a:spcPct val="115000"/>
              </a:lnSpc>
              <a:spcBef>
                <a:spcPts val="1000"/>
              </a:spcBef>
              <a:spcAft>
                <a:spcPts val="0"/>
              </a:spcAft>
              <a:buNone/>
            </a:pPr>
            <a:r>
              <a:t/>
            </a:r>
            <a:endParaRPr b="1" sz="1200">
              <a:solidFill>
                <a:schemeClr val="dk2"/>
              </a:solidFill>
              <a:latin typeface="Roboto"/>
              <a:ea typeface="Roboto"/>
              <a:cs typeface="Roboto"/>
              <a:sym typeface="Roboto"/>
            </a:endParaRPr>
          </a:p>
          <a:p>
            <a:pPr indent="0" lvl="0" marL="0" rtl="0" algn="l">
              <a:spcBef>
                <a:spcPts val="1000"/>
              </a:spcBef>
              <a:spcAft>
                <a:spcPts val="0"/>
              </a:spcAft>
              <a:buNone/>
            </a:pPr>
            <a:r>
              <a:t/>
            </a:r>
            <a:endParaRPr sz="1200">
              <a:latin typeface="Roboto"/>
              <a:ea typeface="Roboto"/>
              <a:cs typeface="Roboto"/>
              <a:sym typeface="Roboto"/>
            </a:endParaRPr>
          </a:p>
        </p:txBody>
      </p:sp>
      <p:sp>
        <p:nvSpPr>
          <p:cNvPr id="365" name="Google Shape;365;p42"/>
          <p:cNvSpPr txBox="1"/>
          <p:nvPr>
            <p:ph idx="1" type="body"/>
          </p:nvPr>
        </p:nvSpPr>
        <p:spPr>
          <a:xfrm>
            <a:off x="387900" y="1218350"/>
            <a:ext cx="8444700" cy="6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Roboto"/>
                <a:ea typeface="Roboto"/>
                <a:cs typeface="Roboto"/>
                <a:sym typeface="Roboto"/>
              </a:rPr>
              <a:t>METHODOLOGY</a:t>
            </a:r>
            <a:r>
              <a:rPr lang="en" sz="1600">
                <a:latin typeface="Roboto"/>
                <a:ea typeface="Roboto"/>
                <a:cs typeface="Roboto"/>
                <a:sym typeface="Roboto"/>
              </a:rPr>
              <a:t>: Large sample z-test (one-sided)</a:t>
            </a:r>
            <a:endParaRPr sz="1600">
              <a:latin typeface="Roboto"/>
              <a:ea typeface="Roboto"/>
              <a:cs typeface="Roboto"/>
              <a:sym typeface="Roboto"/>
            </a:endParaRPr>
          </a:p>
          <a:p>
            <a:pPr indent="0" lvl="0" marL="0" rtl="0" algn="l">
              <a:spcBef>
                <a:spcPts val="0"/>
              </a:spcBef>
              <a:spcAft>
                <a:spcPts val="0"/>
              </a:spcAft>
              <a:buNone/>
            </a:pPr>
            <a:r>
              <a:rPr lang="en" sz="1000" u="sng">
                <a:solidFill>
                  <a:schemeClr val="hlink"/>
                </a:solidFill>
                <a:latin typeface="Roboto"/>
                <a:ea typeface="Roboto"/>
                <a:cs typeface="Roboto"/>
                <a:sym typeface="Roboto"/>
                <a:hlinkClick action="ppaction://hlinksldjump" r:id="rId4"/>
              </a:rPr>
              <a:t>Refer Appendix for R Code</a:t>
            </a:r>
            <a:endParaRPr>
              <a:latin typeface="Roboto"/>
              <a:ea typeface="Roboto"/>
              <a:cs typeface="Roboto"/>
              <a:sym typeface="Roboto"/>
            </a:endParaRPr>
          </a:p>
          <a:p>
            <a:pPr indent="0" lvl="0" marL="0" rtl="0" algn="l">
              <a:spcBef>
                <a:spcPts val="1000"/>
              </a:spcBef>
              <a:spcAft>
                <a:spcPts val="1000"/>
              </a:spcAft>
              <a:buNone/>
            </a:pPr>
            <a:r>
              <a:t/>
            </a:r>
            <a:endParaRPr>
              <a:latin typeface="Roboto"/>
              <a:ea typeface="Roboto"/>
              <a:cs typeface="Roboto"/>
              <a:sym typeface="Roboto"/>
            </a:endParaRPr>
          </a:p>
        </p:txBody>
      </p:sp>
      <p:sp>
        <p:nvSpPr>
          <p:cNvPr id="366" name="Google Shape;366;p42"/>
          <p:cNvSpPr txBox="1"/>
          <p:nvPr/>
        </p:nvSpPr>
        <p:spPr>
          <a:xfrm>
            <a:off x="387900" y="4131675"/>
            <a:ext cx="8033700" cy="51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b="1" lang="en">
                <a:solidFill>
                  <a:schemeClr val="accent2"/>
                </a:solidFill>
                <a:latin typeface="Roboto"/>
                <a:ea typeface="Roboto"/>
                <a:cs typeface="Roboto"/>
                <a:sym typeface="Roboto"/>
              </a:rPr>
              <a:t>RESULT: </a:t>
            </a:r>
            <a:r>
              <a:rPr b="1" lang="en">
                <a:latin typeface="Roboto"/>
                <a:ea typeface="Roboto"/>
                <a:cs typeface="Roboto"/>
                <a:sym typeface="Roboto"/>
              </a:rPr>
              <a:t>P-value &lt; 0.05, Reject the Null Hypothesis of equal means with 95% confidence. </a:t>
            </a:r>
            <a:endParaRPr b="1">
              <a:solidFill>
                <a:schemeClr val="accent2"/>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372" name="Google Shape;372;p43"/>
          <p:cNvSpPr txBox="1"/>
          <p:nvPr>
            <p:ph idx="1" type="body"/>
          </p:nvPr>
        </p:nvSpPr>
        <p:spPr>
          <a:xfrm>
            <a:off x="311700" y="1266325"/>
            <a:ext cx="8520600" cy="366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We can say </a:t>
            </a:r>
            <a:r>
              <a:rPr lang="en" sz="1200">
                <a:latin typeface="Roboto"/>
                <a:ea typeface="Roboto"/>
                <a:cs typeface="Roboto"/>
                <a:sym typeface="Roboto"/>
              </a:rPr>
              <a:t>with 95% confidence</a:t>
            </a:r>
            <a:r>
              <a:rPr lang="en" sz="1200">
                <a:latin typeface="Roboto"/>
                <a:ea typeface="Roboto"/>
                <a:cs typeface="Roboto"/>
                <a:sym typeface="Roboto"/>
              </a:rPr>
              <a:t> that the mean travel speeds are </a:t>
            </a:r>
            <a:r>
              <a:rPr b="1" lang="en" sz="1200">
                <a:latin typeface="Roboto"/>
                <a:ea typeface="Roboto"/>
                <a:cs typeface="Roboto"/>
                <a:sym typeface="Roboto"/>
              </a:rPr>
              <a:t>greater </a:t>
            </a:r>
            <a:r>
              <a:rPr lang="en" sz="1200">
                <a:latin typeface="Roboto"/>
                <a:ea typeface="Roboto"/>
                <a:cs typeface="Roboto"/>
                <a:sym typeface="Roboto"/>
              </a:rPr>
              <a:t>on weekdays for </a:t>
            </a:r>
            <a:r>
              <a:rPr lang="en" sz="1200">
                <a:latin typeface="Roboto"/>
                <a:ea typeface="Roboto"/>
                <a:cs typeface="Roboto"/>
                <a:sym typeface="Roboto"/>
              </a:rPr>
              <a:t>m</a:t>
            </a:r>
            <a:r>
              <a:rPr lang="en" sz="1200">
                <a:latin typeface="Roboto"/>
                <a:ea typeface="Roboto"/>
                <a:cs typeface="Roboto"/>
                <a:sym typeface="Roboto"/>
              </a:rPr>
              <a:t>ornings as compared to evening</a:t>
            </a:r>
            <a:r>
              <a:rPr lang="en" sz="1200">
                <a:latin typeface="Roboto"/>
                <a:ea typeface="Roboto"/>
                <a:cs typeface="Roboto"/>
                <a:sym typeface="Roboto"/>
              </a:rPr>
              <a:t> peak hours in Seattle during 2019</a:t>
            </a:r>
            <a:r>
              <a:rPr lang="en" sz="1200">
                <a:latin typeface="Roboto"/>
                <a:ea typeface="Roboto"/>
                <a:cs typeface="Roboto"/>
                <a:sym typeface="Roboto"/>
              </a:rPr>
              <a:t>. </a:t>
            </a:r>
            <a:endParaRPr sz="1200">
              <a:latin typeface="Roboto"/>
              <a:ea typeface="Roboto"/>
              <a:cs typeface="Roboto"/>
              <a:sym typeface="Roboto"/>
            </a:endParaRPr>
          </a:p>
          <a:p>
            <a:pPr indent="0" lvl="0" marL="0" rtl="0" algn="l">
              <a:spcBef>
                <a:spcPts val="1600"/>
              </a:spcBef>
              <a:spcAft>
                <a:spcPts val="0"/>
              </a:spcAft>
              <a:buNone/>
            </a:pPr>
            <a:r>
              <a:rPr lang="en" sz="1200">
                <a:latin typeface="Roboto"/>
                <a:ea typeface="Roboto"/>
                <a:cs typeface="Roboto"/>
                <a:sym typeface="Roboto"/>
              </a:rPr>
              <a:t>This is also </a:t>
            </a:r>
            <a:r>
              <a:rPr b="1" lang="en" sz="1200">
                <a:latin typeface="Roboto"/>
                <a:ea typeface="Roboto"/>
                <a:cs typeface="Roboto"/>
                <a:sym typeface="Roboto"/>
              </a:rPr>
              <a:t>supported </a:t>
            </a:r>
            <a:r>
              <a:rPr lang="en" sz="1200">
                <a:latin typeface="Roboto"/>
                <a:ea typeface="Roboto"/>
                <a:cs typeface="Roboto"/>
                <a:sym typeface="Roboto"/>
              </a:rPr>
              <a:t>by our </a:t>
            </a:r>
            <a:r>
              <a:rPr b="1" lang="en" sz="1200">
                <a:latin typeface="Roboto"/>
                <a:ea typeface="Roboto"/>
                <a:cs typeface="Roboto"/>
                <a:sym typeface="Roboto"/>
              </a:rPr>
              <a:t>descriptive statistics</a:t>
            </a:r>
            <a:r>
              <a:rPr lang="en" sz="1200">
                <a:latin typeface="Roboto"/>
                <a:ea typeface="Roboto"/>
                <a:cs typeface="Roboto"/>
                <a:sym typeface="Roboto"/>
              </a:rPr>
              <a:t> where we examined that the mean speeds for the morning peak hours was greater than evening peak hours.</a:t>
            </a:r>
            <a:endParaRPr sz="1200">
              <a:latin typeface="Roboto"/>
              <a:ea typeface="Roboto"/>
              <a:cs typeface="Roboto"/>
              <a:sym typeface="Roboto"/>
            </a:endParaRPr>
          </a:p>
          <a:p>
            <a:pPr indent="0" lvl="0" marL="0" rtl="0" algn="l">
              <a:spcBef>
                <a:spcPts val="1600"/>
              </a:spcBef>
              <a:spcAft>
                <a:spcPts val="0"/>
              </a:spcAft>
              <a:buNone/>
            </a:pPr>
            <a:r>
              <a:rPr lang="en" sz="1200">
                <a:latin typeface="Roboto"/>
                <a:ea typeface="Roboto"/>
                <a:cs typeface="Roboto"/>
                <a:sym typeface="Roboto"/>
              </a:rPr>
              <a:t>We also tested this Null Hypothesis using the </a:t>
            </a:r>
            <a:r>
              <a:rPr b="1" lang="en" sz="1200">
                <a:latin typeface="Roboto"/>
                <a:ea typeface="Roboto"/>
                <a:cs typeface="Roboto"/>
                <a:sym typeface="Roboto"/>
              </a:rPr>
              <a:t>Welch </a:t>
            </a:r>
            <a:r>
              <a:rPr lang="en" sz="1200">
                <a:latin typeface="Roboto"/>
                <a:ea typeface="Roboto"/>
                <a:cs typeface="Roboto"/>
                <a:sym typeface="Roboto"/>
              </a:rPr>
              <a:t>test by simulating small samples of size 50 from the large sample and obtained the </a:t>
            </a:r>
            <a:r>
              <a:rPr b="1" lang="en" sz="1200">
                <a:latin typeface="Roboto"/>
                <a:ea typeface="Roboto"/>
                <a:cs typeface="Roboto"/>
                <a:sym typeface="Roboto"/>
              </a:rPr>
              <a:t>same </a:t>
            </a:r>
            <a:r>
              <a:rPr b="1" lang="en" sz="1200">
                <a:latin typeface="Roboto"/>
                <a:ea typeface="Roboto"/>
                <a:cs typeface="Roboto"/>
                <a:sym typeface="Roboto"/>
              </a:rPr>
              <a:t>conclusion</a:t>
            </a:r>
            <a:r>
              <a:rPr b="1" lang="en" sz="1200">
                <a:latin typeface="Roboto"/>
                <a:ea typeface="Roboto"/>
                <a:cs typeface="Roboto"/>
                <a:sym typeface="Roboto"/>
              </a:rPr>
              <a:t> of p-value &lt; 0.05</a:t>
            </a:r>
            <a:r>
              <a:rPr b="1" lang="en" sz="1200">
                <a:latin typeface="Roboto"/>
                <a:ea typeface="Roboto"/>
                <a:cs typeface="Roboto"/>
                <a:sym typeface="Roboto"/>
              </a:rPr>
              <a:t>.</a:t>
            </a:r>
            <a:endParaRPr b="1" sz="1200">
              <a:latin typeface="Roboto"/>
              <a:ea typeface="Roboto"/>
              <a:cs typeface="Roboto"/>
              <a:sym typeface="Roboto"/>
            </a:endParaRPr>
          </a:p>
          <a:p>
            <a:pPr indent="0" lvl="0" marL="0" rtl="0" algn="l">
              <a:spcBef>
                <a:spcPts val="1600"/>
              </a:spcBef>
              <a:spcAft>
                <a:spcPts val="1600"/>
              </a:spcAft>
              <a:buNone/>
            </a:pPr>
            <a:r>
              <a:rPr b="1" lang="en" sz="1200">
                <a:solidFill>
                  <a:schemeClr val="accent2"/>
                </a:solidFill>
                <a:latin typeface="Roboto"/>
                <a:ea typeface="Roboto"/>
                <a:cs typeface="Roboto"/>
                <a:sym typeface="Roboto"/>
              </a:rPr>
              <a:t>Possible Explanation</a:t>
            </a:r>
            <a:r>
              <a:rPr b="1" lang="en" sz="1200">
                <a:solidFill>
                  <a:srgbClr val="45818E"/>
                </a:solidFill>
                <a:latin typeface="Roboto"/>
                <a:ea typeface="Roboto"/>
                <a:cs typeface="Roboto"/>
                <a:sym typeface="Roboto"/>
              </a:rPr>
              <a:t>:</a:t>
            </a:r>
            <a:r>
              <a:rPr lang="en" sz="1200">
                <a:latin typeface="Roboto"/>
                <a:ea typeface="Roboto"/>
                <a:cs typeface="Roboto"/>
                <a:sym typeface="Roboto"/>
              </a:rPr>
              <a:t> One possible reason for the difference in mean speeds could be because working professionals could be rushing to get to work early. </a:t>
            </a:r>
            <a:r>
              <a:rPr lang="en" sz="1200">
                <a:latin typeface="Roboto"/>
                <a:ea typeface="Roboto"/>
                <a:cs typeface="Roboto"/>
                <a:sym typeface="Roboto"/>
              </a:rPr>
              <a:t>This would explain the mean speeds in the morning being greater than in the evenings.</a:t>
            </a:r>
            <a:r>
              <a:rPr lang="en" sz="1200">
                <a:latin typeface="Roboto"/>
                <a:ea typeface="Roboto"/>
                <a:cs typeface="Roboto"/>
                <a:sym typeface="Roboto"/>
              </a:rPr>
              <a:t> Additionally, in the morning, there is likely only office traffic. But during evening peak hours, there could be many more reasons for congestion (eg: outings, social activity). This could be another reason as to why evening peak hours’ mean speeds may be lower. </a:t>
            </a:r>
            <a:endParaRPr sz="1200">
              <a:latin typeface="Roboto"/>
              <a:ea typeface="Roboto"/>
              <a:cs typeface="Roboto"/>
              <a:sym typeface="Robo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Extended Inferences</a:t>
            </a:r>
            <a:endParaRPr/>
          </a:p>
        </p:txBody>
      </p:sp>
      <p:sp>
        <p:nvSpPr>
          <p:cNvPr id="378" name="Google Shape;378;p44"/>
          <p:cNvSpPr txBox="1"/>
          <p:nvPr>
            <p:ph idx="1" type="body"/>
          </p:nvPr>
        </p:nvSpPr>
        <p:spPr>
          <a:xfrm>
            <a:off x="311700" y="1266325"/>
            <a:ext cx="8520600" cy="36510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SzPts val="1300"/>
              <a:buFont typeface="Roboto"/>
              <a:buChar char="●"/>
            </a:pPr>
            <a:r>
              <a:rPr lang="en" sz="1300">
                <a:latin typeface="Roboto"/>
                <a:ea typeface="Roboto"/>
                <a:cs typeface="Roboto"/>
                <a:sym typeface="Roboto"/>
              </a:rPr>
              <a:t>The high level trends observed in Uber’s movements could possibly be extrapolated to other automobile movements in Seattle. </a:t>
            </a:r>
            <a:endParaRPr sz="1300">
              <a:latin typeface="Roboto"/>
              <a:ea typeface="Roboto"/>
              <a:cs typeface="Roboto"/>
              <a:sym typeface="Roboto"/>
            </a:endParaRPr>
          </a:p>
          <a:p>
            <a:pPr indent="-311150" lvl="0" marL="457200" rtl="0" algn="l">
              <a:lnSpc>
                <a:spcPct val="100000"/>
              </a:lnSpc>
              <a:spcBef>
                <a:spcPts val="1000"/>
              </a:spcBef>
              <a:spcAft>
                <a:spcPts val="0"/>
              </a:spcAft>
              <a:buSzPts val="1300"/>
              <a:buFont typeface="Roboto"/>
              <a:buChar char="●"/>
            </a:pPr>
            <a:r>
              <a:rPr lang="en" sz="1300">
                <a:latin typeface="Roboto"/>
                <a:ea typeface="Roboto"/>
                <a:cs typeface="Roboto"/>
                <a:sym typeface="Roboto"/>
              </a:rPr>
              <a:t>However, the mean speeds between Uber vehicles and other vehicles in Seattle might differ due to various factors such as:</a:t>
            </a:r>
            <a:endParaRPr sz="1300">
              <a:latin typeface="Roboto"/>
              <a:ea typeface="Roboto"/>
              <a:cs typeface="Roboto"/>
              <a:sym typeface="Roboto"/>
            </a:endParaRPr>
          </a:p>
          <a:p>
            <a:pPr indent="-311150" lvl="1" marL="914400" rtl="0" algn="l">
              <a:lnSpc>
                <a:spcPct val="100000"/>
              </a:lnSpc>
              <a:spcBef>
                <a:spcPts val="1000"/>
              </a:spcBef>
              <a:spcAft>
                <a:spcPts val="0"/>
              </a:spcAft>
              <a:buSzPts val="1300"/>
              <a:buFont typeface="Roboto"/>
              <a:buChar char="○"/>
            </a:pPr>
            <a:r>
              <a:rPr lang="en" sz="1300">
                <a:latin typeface="Roboto"/>
                <a:ea typeface="Roboto"/>
                <a:cs typeface="Roboto"/>
                <a:sym typeface="Roboto"/>
              </a:rPr>
              <a:t>Uber drivers need to follow a speed limit and driving rules</a:t>
            </a:r>
            <a:endParaRPr sz="1300">
              <a:latin typeface="Roboto"/>
              <a:ea typeface="Roboto"/>
              <a:cs typeface="Roboto"/>
              <a:sym typeface="Roboto"/>
            </a:endParaRPr>
          </a:p>
          <a:p>
            <a:pPr indent="-311150" lvl="1" marL="914400" rtl="0" algn="l">
              <a:lnSpc>
                <a:spcPct val="100000"/>
              </a:lnSpc>
              <a:spcBef>
                <a:spcPts val="1000"/>
              </a:spcBef>
              <a:spcAft>
                <a:spcPts val="0"/>
              </a:spcAft>
              <a:buSzPts val="1300"/>
              <a:buFont typeface="Roboto"/>
              <a:buChar char="○"/>
            </a:pPr>
            <a:r>
              <a:rPr lang="en" sz="1300">
                <a:latin typeface="Roboto"/>
                <a:ea typeface="Roboto"/>
                <a:cs typeface="Roboto"/>
                <a:sym typeface="Roboto"/>
              </a:rPr>
              <a:t>Car condition of Uber vehicles is monitored</a:t>
            </a:r>
            <a:endParaRPr sz="1300">
              <a:latin typeface="Roboto"/>
              <a:ea typeface="Roboto"/>
              <a:cs typeface="Roboto"/>
              <a:sym typeface="Roboto"/>
            </a:endParaRPr>
          </a:p>
          <a:p>
            <a:pPr indent="-311150" lvl="1" marL="914400" rtl="0" algn="l">
              <a:lnSpc>
                <a:spcPct val="100000"/>
              </a:lnSpc>
              <a:spcBef>
                <a:spcPts val="1000"/>
              </a:spcBef>
              <a:spcAft>
                <a:spcPts val="0"/>
              </a:spcAft>
              <a:buSzPts val="1300"/>
              <a:buFont typeface="Roboto"/>
              <a:buChar char="○"/>
            </a:pPr>
            <a:r>
              <a:rPr lang="en" sz="1300">
                <a:latin typeface="Roboto"/>
                <a:ea typeface="Roboto"/>
                <a:cs typeface="Roboto"/>
                <a:sym typeface="Roboto"/>
              </a:rPr>
              <a:t>Car type of Uber vehicles is usually Sedans, Hatchbacks and SUVs. This is not representative of other vehicles such as pickup trucks, buses, motorbikes in Seattle.</a:t>
            </a:r>
            <a:endParaRPr sz="1300">
              <a:latin typeface="Roboto"/>
              <a:ea typeface="Roboto"/>
              <a:cs typeface="Roboto"/>
              <a:sym typeface="Roboto"/>
            </a:endParaRPr>
          </a:p>
          <a:p>
            <a:pPr indent="-311150" lvl="1" marL="914400" rtl="0" algn="l">
              <a:lnSpc>
                <a:spcPct val="100000"/>
              </a:lnSpc>
              <a:spcBef>
                <a:spcPts val="1000"/>
              </a:spcBef>
              <a:spcAft>
                <a:spcPts val="0"/>
              </a:spcAft>
              <a:buSzPts val="1300"/>
              <a:buFont typeface="Roboto"/>
              <a:buChar char="○"/>
            </a:pPr>
            <a:r>
              <a:rPr lang="en" sz="1300">
                <a:latin typeface="Roboto"/>
                <a:ea typeface="Roboto"/>
                <a:cs typeface="Roboto"/>
                <a:sym typeface="Roboto"/>
              </a:rPr>
              <a:t>Localities in which Uber might be providing services is not representative of the entire Seattle area</a:t>
            </a:r>
            <a:endParaRPr sz="1300">
              <a:latin typeface="Roboto"/>
              <a:ea typeface="Roboto"/>
              <a:cs typeface="Roboto"/>
              <a:sym typeface="Roboto"/>
            </a:endParaRPr>
          </a:p>
          <a:p>
            <a:pPr indent="-311150" lvl="0" marL="457200" rtl="0" algn="l">
              <a:lnSpc>
                <a:spcPct val="100000"/>
              </a:lnSpc>
              <a:spcBef>
                <a:spcPts val="1000"/>
              </a:spcBef>
              <a:spcAft>
                <a:spcPts val="0"/>
              </a:spcAft>
              <a:buSzPts val="1300"/>
              <a:buFont typeface="Roboto"/>
              <a:buChar char="●"/>
            </a:pPr>
            <a:r>
              <a:rPr b="1" lang="en" sz="1300">
                <a:latin typeface="Roboto"/>
                <a:ea typeface="Roboto"/>
                <a:cs typeface="Roboto"/>
                <a:sym typeface="Roboto"/>
              </a:rPr>
              <a:t>Hence we recommend that these observations and inferences should be restricted only to interpret Uber rides in Seattle.</a:t>
            </a:r>
            <a:endParaRPr b="1" sz="1300">
              <a:latin typeface="Roboto"/>
              <a:ea typeface="Roboto"/>
              <a:cs typeface="Roboto"/>
              <a:sym typeface="Roboto"/>
            </a:endParaRPr>
          </a:p>
          <a:p>
            <a:pPr indent="0" lvl="0" marL="0" rtl="0" algn="l">
              <a:spcBef>
                <a:spcPts val="1000"/>
              </a:spcBef>
              <a:spcAft>
                <a:spcPts val="1600"/>
              </a:spcAft>
              <a:buNone/>
            </a:pPr>
            <a:r>
              <a:t/>
            </a:r>
            <a:endParaRPr sz="1300">
              <a:latin typeface="Roboto"/>
              <a:ea typeface="Roboto"/>
              <a:cs typeface="Roboto"/>
              <a:sym typeface="Robo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5"/>
          <p:cNvSpPr txBox="1"/>
          <p:nvPr>
            <p:ph type="title"/>
          </p:nvPr>
        </p:nvSpPr>
        <p:spPr>
          <a:xfrm>
            <a:off x="311700" y="432775"/>
            <a:ext cx="8571300" cy="202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t/>
            </a:r>
            <a:endParaRPr sz="500"/>
          </a:p>
          <a:p>
            <a:pPr indent="0" lvl="0" marL="0" rtl="0" algn="ctr">
              <a:spcBef>
                <a:spcPts val="0"/>
              </a:spcBef>
              <a:spcAft>
                <a:spcPts val="0"/>
              </a:spcAft>
              <a:buNone/>
            </a:pPr>
            <a:r>
              <a:rPr lang="en"/>
              <a:t>QUESTIONS?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7"/>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 R Codes for Analysis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1 (Days of Week)</a:t>
            </a:r>
            <a:endParaRPr/>
          </a:p>
        </p:txBody>
      </p:sp>
      <p:sp>
        <p:nvSpPr>
          <p:cNvPr id="399" name="Google Shape;399;p48"/>
          <p:cNvSpPr txBox="1"/>
          <p:nvPr>
            <p:ph idx="1" type="body"/>
          </p:nvPr>
        </p:nvSpPr>
        <p:spPr>
          <a:xfrm>
            <a:off x="311700" y="1273750"/>
            <a:ext cx="3829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Code for outlier treatment</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library(tidyverse)</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remove_outliers &lt;- function(x)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quantiles &lt;- quantile(x, c(0, .95 )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y = x</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y[ y &gt; quantiles[2] ] &lt;- quantiles[2]</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y</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add_new_column &lt;- function(df)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speed_mph_mean_capped &lt;- remove_outliers(df$speed_mph_mean)</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return(cbind(speed_mph_mean_capped,df))</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dfnew &lt;- df %&gt;%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group_by(dayofweek) %&gt;%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nest() %&gt;%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mutate(data = map(data, add_new_column)) %&gt;%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unnest()</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
        <p:nvSpPr>
          <p:cNvPr id="400" name="Google Shape;400;p48"/>
          <p:cNvSpPr txBox="1"/>
          <p:nvPr>
            <p:ph idx="1" type="body"/>
          </p:nvPr>
        </p:nvSpPr>
        <p:spPr>
          <a:xfrm>
            <a:off x="4141500" y="1273750"/>
            <a:ext cx="3829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Code for ANOVA test</a:t>
            </a:r>
            <a:endParaRPr b="1"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fit = aov(speed_mph_mean_capped~factor(dayofweek),df)</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summary(fit)</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1600"/>
              </a:spcBef>
              <a:spcAft>
                <a:spcPts val="0"/>
              </a:spcAft>
              <a:buNone/>
            </a:pPr>
            <a:r>
              <a:rPr b="1" lang="en" sz="1000">
                <a:latin typeface="Roboto"/>
                <a:ea typeface="Roboto"/>
                <a:cs typeface="Roboto"/>
                <a:sym typeface="Roboto"/>
              </a:rPr>
              <a:t>Code for residual check</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residuals &lt;- resid(fit)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boxplot(residuals ~ df$dayofweek, xlab = "day of week")</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2 (Festivals)</a:t>
            </a:r>
            <a:endParaRPr/>
          </a:p>
        </p:txBody>
      </p:sp>
      <p:sp>
        <p:nvSpPr>
          <p:cNvPr id="406" name="Google Shape;406;p49"/>
          <p:cNvSpPr txBox="1"/>
          <p:nvPr>
            <p:ph idx="1" type="body"/>
          </p:nvPr>
        </p:nvSpPr>
        <p:spPr>
          <a:xfrm>
            <a:off x="311700" y="1273750"/>
            <a:ext cx="4954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Code for Welch Test</a:t>
            </a:r>
            <a:endParaRPr b="1" sz="1000">
              <a:latin typeface="Roboto"/>
              <a:ea typeface="Roboto"/>
              <a:cs typeface="Roboto"/>
              <a:sym typeface="Roboto"/>
            </a:endParaRPr>
          </a:p>
          <a:p>
            <a:pPr indent="0" lvl="0" marL="0" marR="0" rtl="0" algn="l">
              <a:lnSpc>
                <a:spcPct val="115000"/>
              </a:lnSpc>
              <a:spcBef>
                <a:spcPts val="1600"/>
              </a:spcBef>
              <a:spcAft>
                <a:spcPts val="0"/>
              </a:spcAft>
              <a:buNone/>
            </a:pPr>
            <a:r>
              <a:rPr lang="en" sz="1000">
                <a:latin typeface="Roboto"/>
                <a:ea typeface="Roboto"/>
                <a:cs typeface="Roboto"/>
                <a:sym typeface="Roboto"/>
              </a:rPr>
              <a:t>Thanksgiving &lt;- all_thnx_data$mean_speed</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Christmas &lt;- all_xmas_data$mean_speed</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t.test(Thanksgiving, Christmas, var.equal = FALSE)</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qqplot(y=all_xmas_data$mean_speed)</a:t>
            </a:r>
            <a:endParaRPr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1600"/>
              </a:spcBef>
              <a:spcAft>
                <a:spcPts val="0"/>
              </a:spcAft>
              <a:buNone/>
            </a:pPr>
            <a:r>
              <a:rPr b="1" lang="en" sz="1000">
                <a:latin typeface="Roboto"/>
                <a:ea typeface="Roboto"/>
                <a:cs typeface="Roboto"/>
                <a:sym typeface="Roboto"/>
              </a:rPr>
              <a:t>Code for ANOVA</a:t>
            </a:r>
            <a:endParaRPr b="1" sz="1000">
              <a:latin typeface="Roboto"/>
              <a:ea typeface="Roboto"/>
              <a:cs typeface="Roboto"/>
              <a:sym typeface="Roboto"/>
            </a:endParaRPr>
          </a:p>
          <a:p>
            <a:pPr indent="0" lvl="0" marL="0" rtl="0" algn="l">
              <a:spcBef>
                <a:spcPts val="1600"/>
              </a:spcBef>
              <a:spcAft>
                <a:spcPts val="0"/>
              </a:spcAft>
              <a:buNone/>
            </a:pPr>
            <a:r>
              <a:rPr lang="en" sz="1000">
                <a:latin typeface="Roboto"/>
                <a:ea typeface="Roboto"/>
                <a:cs typeface="Roboto"/>
                <a:sym typeface="Roboto"/>
              </a:rPr>
              <a:t>summary(aov(mean_speed ~ factor(flag), data=all_festival_data))</a:t>
            </a:r>
            <a:endParaRPr sz="1000">
              <a:latin typeface="Roboto"/>
              <a:ea typeface="Roboto"/>
              <a:cs typeface="Roboto"/>
              <a:sym typeface="Roboto"/>
            </a:endParaRPr>
          </a:p>
          <a:p>
            <a:pPr indent="0" lvl="0" marL="0" rtl="0" algn="l">
              <a:spcBef>
                <a:spcPts val="1600"/>
              </a:spcBef>
              <a:spcAft>
                <a:spcPts val="0"/>
              </a:spcAft>
              <a:buNone/>
            </a:pPr>
            <a:r>
              <a:rPr b="1" lang="en" sz="1000">
                <a:latin typeface="Roboto"/>
                <a:ea typeface="Roboto"/>
                <a:cs typeface="Roboto"/>
                <a:sym typeface="Roboto"/>
              </a:rPr>
              <a:t>Code for Equal Variance T-test</a:t>
            </a:r>
            <a:endParaRPr b="1" sz="1000">
              <a:latin typeface="Roboto"/>
              <a:ea typeface="Roboto"/>
              <a:cs typeface="Roboto"/>
              <a:sym typeface="Roboto"/>
            </a:endParaRPr>
          </a:p>
          <a:p>
            <a:pPr indent="0" lvl="0" marL="0" rtl="0" algn="l">
              <a:spcBef>
                <a:spcPts val="1600"/>
              </a:spcBef>
              <a:spcAft>
                <a:spcPts val="0"/>
              </a:spcAft>
              <a:buNone/>
            </a:pPr>
            <a:r>
              <a:rPr lang="en" sz="1000">
                <a:latin typeface="Roboto"/>
                <a:ea typeface="Roboto"/>
                <a:cs typeface="Roboto"/>
                <a:sym typeface="Roboto"/>
              </a:rPr>
              <a:t>t.test(all_thnx_data$mean_speed, all_xmas_data$mean_speed, var.equal = TRUE)</a:t>
            </a:r>
            <a:endParaRPr sz="1000">
              <a:latin typeface="Roboto"/>
              <a:ea typeface="Roboto"/>
              <a:cs typeface="Roboto"/>
              <a:sym typeface="Roboto"/>
            </a:endParaRPr>
          </a:p>
          <a:p>
            <a:pPr indent="0" lvl="0" marL="0" rtl="0" algn="l">
              <a:spcBef>
                <a:spcPts val="1600"/>
              </a:spcBef>
              <a:spcAft>
                <a:spcPts val="0"/>
              </a:spcAft>
              <a:buNone/>
            </a:pPr>
            <a:r>
              <a:t/>
            </a:r>
            <a:endParaRPr b="1" sz="1000">
              <a:latin typeface="Roboto"/>
              <a:ea typeface="Roboto"/>
              <a:cs typeface="Roboto"/>
              <a:sym typeface="Roboto"/>
            </a:endParaRPr>
          </a:p>
          <a:p>
            <a:pPr indent="0" lvl="0" marL="0" rtl="0" algn="l">
              <a:spcBef>
                <a:spcPts val="1600"/>
              </a:spcBef>
              <a:spcAft>
                <a:spcPts val="1600"/>
              </a:spcAft>
              <a:buNone/>
            </a:pPr>
            <a:r>
              <a:t/>
            </a:r>
            <a:endParaRPr b="1" sz="1000">
              <a:latin typeface="Roboto"/>
              <a:ea typeface="Roboto"/>
              <a:cs typeface="Roboto"/>
              <a:sym typeface="Robo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3 (Peak Hours)</a:t>
            </a:r>
            <a:endParaRPr/>
          </a:p>
        </p:txBody>
      </p:sp>
      <p:sp>
        <p:nvSpPr>
          <p:cNvPr id="412" name="Google Shape;412;p50"/>
          <p:cNvSpPr txBox="1"/>
          <p:nvPr>
            <p:ph idx="1" type="body"/>
          </p:nvPr>
        </p:nvSpPr>
        <p:spPr>
          <a:xfrm>
            <a:off x="311700" y="1273750"/>
            <a:ext cx="3829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Code for Z-test</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s1=sd(morning$mean_speed)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s2=sd(evening$mean_speed)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n1=length(morning$mean_speed)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n2=length(evening$mean_speed)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Morning=morning$mean_speed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Evening=evening$mean_speed</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X=mean(Morning)-mean(Evening)</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mu0=0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se=sqrt(((s1*s1)/n1)+((s2*s2)/n2))</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zstat=((X-mu0)/se)</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data.frame(zstat,p=round((1-pnorm(zstat)),4))</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
        <p:nvSpPr>
          <p:cNvPr id="413" name="Google Shape;413;p50"/>
          <p:cNvSpPr txBox="1"/>
          <p:nvPr>
            <p:ph idx="1" type="body"/>
          </p:nvPr>
        </p:nvSpPr>
        <p:spPr>
          <a:xfrm>
            <a:off x="4141500" y="1273750"/>
            <a:ext cx="38298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Code for Welch test (simulation)</a:t>
            </a:r>
            <a:endParaRPr b="1"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set.seed(123456)</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reps=20000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z=rep(NA,reps)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tstat=c(reps)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n1=50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n2=50</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for(i in 1:reps)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morning_sample=sample_n(morning,50,replace=TRUE)</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evening_sample=sample_n(evening,50,replace=TRUE)  tstat[i]=t.test(morning_sample,evening_sample,alternative="less",mu=0,var.equal=F)$statistic</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welch.df = (s1^2/n1 + s2^2/n2)^2/</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(s1^4/(n1^2*(n1-1)) + s2^4/(n2^2*(n2-1)))</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mean(abs(tstat)&gt;qt(.975,welch.df))</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Calculations and Sample Size</a:t>
            </a:r>
            <a:endParaRPr/>
          </a:p>
        </p:txBody>
      </p:sp>
      <p:sp>
        <p:nvSpPr>
          <p:cNvPr id="419" name="Google Shape;419;p51"/>
          <p:cNvSpPr txBox="1"/>
          <p:nvPr>
            <p:ph idx="1" type="body"/>
          </p:nvPr>
        </p:nvSpPr>
        <p:spPr>
          <a:xfrm>
            <a:off x="311700" y="1273750"/>
            <a:ext cx="43119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Power Calculation</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alpha = 0.05   			#significance level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 = nrow(total)/2    		#sample size for each group</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ma = mean(morning$mean_speed)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mb = mean(evening$mean_speed)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sa = sd(morning$mean_speed)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sb = sd(evening$mean_speed)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delta = ma - mb 			#difference between true means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t1 = -qnorm(1-(alpha/2))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t2 = abs(delta)/sqrt((sa*sa/n) + (sb*sb/n))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tf = t1 + t2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power = 100*pnorm(tf)  		#power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print(power)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
        <p:nvSpPr>
          <p:cNvPr id="420" name="Google Shape;420;p51"/>
          <p:cNvSpPr txBox="1"/>
          <p:nvPr>
            <p:ph idx="1" type="body"/>
          </p:nvPr>
        </p:nvSpPr>
        <p:spPr>
          <a:xfrm>
            <a:off x="4725850" y="1367375"/>
            <a:ext cx="39801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Roboto"/>
                <a:ea typeface="Roboto"/>
                <a:cs typeface="Roboto"/>
                <a:sym typeface="Roboto"/>
              </a:rPr>
              <a:t>Sample Size Calculation</a:t>
            </a:r>
            <a:endParaRPr b="1" sz="1000">
              <a:latin typeface="Roboto"/>
              <a:ea typeface="Roboto"/>
              <a:cs typeface="Roboto"/>
              <a:sym typeface="Roboto"/>
            </a:endParaRPr>
          </a:p>
          <a:p>
            <a:pPr indent="0" lvl="0" marL="0" rtl="0" algn="l">
              <a:spcBef>
                <a:spcPts val="0"/>
              </a:spcBef>
              <a:spcAft>
                <a:spcPts val="0"/>
              </a:spcAft>
              <a:buNone/>
            </a:pPr>
            <a:r>
              <a:t/>
            </a:r>
            <a:endParaRPr b="1"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 Desired Sample Size (80% Power)</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beta = 1-0.80   				#type 2 error probability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 &lt;- ((sa^2 + sb^2)*(qnorm(1-beta)+qnorm(1-alpha/2))^2)/(delta^2)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 &lt;- round(n,0)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print(n)  				#Desired sample size </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0"/>
              </a:spcAft>
              <a:buNone/>
            </a:pPr>
            <a:r>
              <a:rPr b="1" lang="en" sz="1000">
                <a:latin typeface="Roboto"/>
                <a:ea typeface="Roboto"/>
                <a:cs typeface="Roboto"/>
                <a:sym typeface="Roboto"/>
              </a:rPr>
              <a:t># Desired Sample Size (90% Power)</a:t>
            </a:r>
            <a:endParaRPr b="1"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beta = 1-0.90  				 #type 2 error probability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 &lt;- ((sa^2 + sb^2)*(qnorm(1-beta)+qnorm(1-alpha/2))^2)/(delta^2)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n &lt;- round(n,0)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print(n)  				#Desired sample size</a:t>
            </a:r>
            <a:endParaRPr sz="1000">
              <a:latin typeface="Roboto"/>
              <a:ea typeface="Roboto"/>
              <a:cs typeface="Roboto"/>
              <a:sym typeface="Roboto"/>
            </a:endParaRPr>
          </a:p>
          <a:p>
            <a:pPr indent="0" lvl="0" marL="0" rtl="0" algn="l">
              <a:spcBef>
                <a:spcPts val="0"/>
              </a:spcBef>
              <a:spcAft>
                <a:spcPts val="0"/>
              </a:spcAft>
              <a:buNone/>
            </a:pPr>
            <a:r>
              <a:t/>
            </a:r>
            <a:endParaRPr sz="1000">
              <a:latin typeface="Roboto"/>
              <a:ea typeface="Roboto"/>
              <a:cs typeface="Roboto"/>
              <a:sym typeface="Roboto"/>
            </a:endParaRPr>
          </a:p>
          <a:p>
            <a:pPr indent="0" lvl="0" marL="0" rtl="0" algn="l">
              <a:spcBef>
                <a:spcPts val="0"/>
              </a:spcBef>
              <a:spcAft>
                <a:spcPts val="1600"/>
              </a:spcAft>
              <a:buNone/>
            </a:pPr>
            <a:r>
              <a:t/>
            </a:r>
            <a:endParaRPr sz="1000">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Caveats</a:t>
            </a:r>
            <a:endParaRPr/>
          </a:p>
        </p:txBody>
      </p:sp>
      <p:sp>
        <p:nvSpPr>
          <p:cNvPr id="86" name="Google Shape;86;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Font typeface="Roboto"/>
              <a:buChar char="●"/>
            </a:pPr>
            <a:r>
              <a:rPr lang="en" sz="1400">
                <a:latin typeface="Roboto"/>
                <a:ea typeface="Roboto"/>
                <a:cs typeface="Roboto"/>
                <a:sym typeface="Roboto"/>
              </a:rPr>
              <a:t>Unavailability of vehicle count on each street to have a weighted average</a:t>
            </a:r>
            <a:endParaRPr sz="1400">
              <a:latin typeface="Roboto"/>
              <a:ea typeface="Roboto"/>
              <a:cs typeface="Roboto"/>
              <a:sym typeface="Roboto"/>
            </a:endParaRPr>
          </a:p>
          <a:p>
            <a:pPr indent="-317500" lvl="0" marL="457200" rtl="0" algn="l">
              <a:lnSpc>
                <a:spcPct val="100000"/>
              </a:lnSpc>
              <a:spcBef>
                <a:spcPts val="1000"/>
              </a:spcBef>
              <a:spcAft>
                <a:spcPts val="0"/>
              </a:spcAft>
              <a:buSzPts val="1400"/>
              <a:buFont typeface="Roboto"/>
              <a:buChar char="●"/>
            </a:pPr>
            <a:r>
              <a:rPr lang="en" sz="1400">
                <a:latin typeface="Roboto"/>
                <a:ea typeface="Roboto"/>
                <a:cs typeface="Roboto"/>
                <a:sym typeface="Roboto"/>
              </a:rPr>
              <a:t>Unable to </a:t>
            </a:r>
            <a:r>
              <a:rPr lang="en" sz="1400">
                <a:latin typeface="Roboto"/>
                <a:ea typeface="Roboto"/>
                <a:cs typeface="Roboto"/>
                <a:sym typeface="Roboto"/>
              </a:rPr>
              <a:t>map the street IDs (Open Street Map IDs) to the corresponding streets in Seattle</a:t>
            </a:r>
            <a:endParaRPr sz="1400">
              <a:latin typeface="Roboto"/>
              <a:ea typeface="Roboto"/>
              <a:cs typeface="Roboto"/>
              <a:sym typeface="Roboto"/>
            </a:endParaRPr>
          </a:p>
          <a:p>
            <a:pPr indent="-317500" lvl="0" marL="457200" rtl="0" algn="l">
              <a:lnSpc>
                <a:spcPct val="100000"/>
              </a:lnSpc>
              <a:spcBef>
                <a:spcPts val="1000"/>
              </a:spcBef>
              <a:spcAft>
                <a:spcPts val="0"/>
              </a:spcAft>
              <a:buSzPts val="1400"/>
              <a:buFont typeface="Roboto"/>
              <a:buChar char="●"/>
            </a:pPr>
            <a:r>
              <a:rPr lang="en" sz="1400">
                <a:latin typeface="Roboto"/>
                <a:ea typeface="Roboto"/>
                <a:cs typeface="Roboto"/>
                <a:sym typeface="Roboto"/>
              </a:rPr>
              <a:t>Few missing data points (about 2 days in 2019)</a:t>
            </a:r>
            <a:endParaRPr sz="1400">
              <a:latin typeface="Roboto"/>
              <a:ea typeface="Roboto"/>
              <a:cs typeface="Roboto"/>
              <a:sym typeface="Roboto"/>
            </a:endParaRPr>
          </a:p>
          <a:p>
            <a:pPr indent="-317500" lvl="0" marL="457200" rtl="0" algn="l">
              <a:lnSpc>
                <a:spcPct val="100000"/>
              </a:lnSpc>
              <a:spcBef>
                <a:spcPts val="1600"/>
              </a:spcBef>
              <a:spcAft>
                <a:spcPts val="0"/>
              </a:spcAft>
              <a:buSzPts val="1400"/>
              <a:buFont typeface="Roboto"/>
              <a:buChar char="●"/>
            </a:pPr>
            <a:r>
              <a:rPr lang="en" sz="1400">
                <a:latin typeface="Roboto"/>
                <a:ea typeface="Roboto"/>
                <a:cs typeface="Roboto"/>
                <a:sym typeface="Roboto"/>
              </a:rPr>
              <a:t>Exclusion of streets travelled by less than 5 cars in an hour</a:t>
            </a:r>
            <a:endParaRPr sz="1400">
              <a:latin typeface="Roboto"/>
              <a:ea typeface="Roboto"/>
              <a:cs typeface="Roboto"/>
              <a:sym typeface="Roboto"/>
            </a:endParaRPr>
          </a:p>
          <a:p>
            <a:pPr indent="-317500" lvl="0" marL="457200" rtl="0" algn="l">
              <a:lnSpc>
                <a:spcPct val="100000"/>
              </a:lnSpc>
              <a:spcBef>
                <a:spcPts val="1600"/>
              </a:spcBef>
              <a:spcAft>
                <a:spcPts val="0"/>
              </a:spcAft>
              <a:buSzPts val="1400"/>
              <a:buFont typeface="Roboto"/>
              <a:buChar char="●"/>
            </a:pPr>
            <a:r>
              <a:rPr lang="en" sz="1400">
                <a:latin typeface="Roboto"/>
                <a:ea typeface="Roboto"/>
                <a:cs typeface="Roboto"/>
                <a:sym typeface="Roboto"/>
              </a:rPr>
              <a:t>Clipping of the start and end segments of Uber car movements to preserve privacy of riders</a:t>
            </a:r>
            <a:endParaRPr sz="1400">
              <a:latin typeface="Roboto"/>
              <a:ea typeface="Roboto"/>
              <a:cs typeface="Roboto"/>
              <a:sym typeface="Roboto"/>
            </a:endParaRPr>
          </a:p>
          <a:p>
            <a:pPr indent="-317500" lvl="0" marL="457200" rtl="0" algn="l">
              <a:lnSpc>
                <a:spcPct val="100000"/>
              </a:lnSpc>
              <a:spcBef>
                <a:spcPts val="1600"/>
              </a:spcBef>
              <a:spcAft>
                <a:spcPts val="0"/>
              </a:spcAft>
              <a:buSzPts val="1400"/>
              <a:buChar char="●"/>
            </a:pPr>
            <a:r>
              <a:rPr lang="en" sz="1400">
                <a:latin typeface="Roboto"/>
                <a:ea typeface="Roboto"/>
                <a:cs typeface="Roboto"/>
                <a:sym typeface="Roboto"/>
              </a:rPr>
              <a:t>Based on Uber’s data collection process, the data can be considered as a </a:t>
            </a:r>
            <a:r>
              <a:rPr b="1" lang="en" sz="1400">
                <a:latin typeface="Roboto"/>
                <a:ea typeface="Roboto"/>
                <a:cs typeface="Roboto"/>
                <a:sym typeface="Roboto"/>
              </a:rPr>
              <a:t>randomized sample </a:t>
            </a:r>
            <a:r>
              <a:rPr lang="en" sz="1400">
                <a:latin typeface="Roboto"/>
                <a:ea typeface="Roboto"/>
                <a:cs typeface="Roboto"/>
                <a:sym typeface="Roboto"/>
              </a:rPr>
              <a:t>of the entire population of Uber rides. Thus, the samples as well as the observations within the sample are </a:t>
            </a:r>
            <a:r>
              <a:rPr b="1" lang="en" sz="1400">
                <a:latin typeface="Roboto"/>
                <a:ea typeface="Roboto"/>
                <a:cs typeface="Roboto"/>
                <a:sym typeface="Roboto"/>
              </a:rPr>
              <a:t>independent</a:t>
            </a:r>
            <a:r>
              <a:rPr lang="en" sz="1400">
                <a:latin typeface="Roboto"/>
                <a:ea typeface="Roboto"/>
                <a:cs typeface="Roboto"/>
                <a:sym typeface="Roboto"/>
              </a:rPr>
              <a:t> of each other. Additional randomization can be accounted to the environmental factors, type of cars, traffic conditions, locality, etc.</a:t>
            </a:r>
            <a:endParaRPr sz="1400">
              <a:latin typeface="Roboto"/>
              <a:ea typeface="Roboto"/>
              <a:cs typeface="Roboto"/>
              <a:sym typeface="Roboto"/>
            </a:endParaRPr>
          </a:p>
          <a:p>
            <a:pPr indent="0" lvl="0" marL="0" rtl="0" algn="l">
              <a:spcBef>
                <a:spcPts val="1000"/>
              </a:spcBef>
              <a:spcAft>
                <a:spcPts val="1600"/>
              </a:spcAft>
              <a:buNone/>
            </a:pPr>
            <a:r>
              <a:t/>
            </a:r>
            <a:endParaRPr sz="1400">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Descriptive Statistics</a:t>
            </a:r>
            <a:endParaRPr/>
          </a:p>
        </p:txBody>
      </p:sp>
      <p:sp>
        <p:nvSpPr>
          <p:cNvPr id="426" name="Google Shape;426;p5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000">
                <a:latin typeface="Roboto"/>
                <a:ea typeface="Roboto"/>
                <a:cs typeface="Roboto"/>
                <a:sym typeface="Roboto"/>
              </a:rPr>
              <a:t>Histogram</a:t>
            </a:r>
            <a:endParaRPr sz="1000">
              <a:latin typeface="Roboto"/>
              <a:ea typeface="Roboto"/>
              <a:cs typeface="Roboto"/>
              <a:sym typeface="Roboto"/>
            </a:endParaRPr>
          </a:p>
          <a:p>
            <a:pPr indent="0" lvl="0" marL="0" marR="0" rtl="0" algn="l">
              <a:lnSpc>
                <a:spcPct val="115000"/>
              </a:lnSpc>
              <a:spcBef>
                <a:spcPts val="0"/>
              </a:spcBef>
              <a:spcAft>
                <a:spcPts val="0"/>
              </a:spcAft>
              <a:buNone/>
            </a:pPr>
            <a:r>
              <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g = df$speed_mph_mean</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m&lt;-mean(g)</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std&lt;-sqrt(var(g))</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hist(g, density=20, breaks=40, prob=TRUE, </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     xlab="mean speed", ylim=c(0, 0.6), </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     main="normal curve over histogram")</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curve(dnorm(x, mean=m, sd=std), </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      col="darkblue", lwd=2, add=TRUE, yaxt="n")</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a:t>
            </a:r>
            <a:endParaRPr sz="1000">
              <a:latin typeface="Roboto"/>
              <a:ea typeface="Roboto"/>
              <a:cs typeface="Roboto"/>
              <a:sym typeface="Roboto"/>
            </a:endParaRPr>
          </a:p>
          <a:p>
            <a:pPr indent="0" lvl="0" marL="0" marR="0" rtl="0" algn="l">
              <a:lnSpc>
                <a:spcPct val="115000"/>
              </a:lnSpc>
              <a:spcBef>
                <a:spcPts val="0"/>
              </a:spcBef>
              <a:spcAft>
                <a:spcPts val="0"/>
              </a:spcAft>
              <a:buNone/>
            </a:pPr>
            <a:r>
              <a:t/>
            </a:r>
            <a:endParaRPr sz="1000">
              <a:latin typeface="Roboto"/>
              <a:ea typeface="Roboto"/>
              <a:cs typeface="Roboto"/>
              <a:sym typeface="Roboto"/>
            </a:endParaRPr>
          </a:p>
          <a:p>
            <a:pPr indent="0" lvl="0" marL="0" marR="0" rtl="0" algn="l">
              <a:lnSpc>
                <a:spcPct val="115000"/>
              </a:lnSpc>
              <a:spcBef>
                <a:spcPts val="0"/>
              </a:spcBef>
              <a:spcAft>
                <a:spcPts val="0"/>
              </a:spcAft>
              <a:buNone/>
            </a:pPr>
            <a:r>
              <a:rPr b="1" lang="en" sz="1000">
                <a:latin typeface="Roboto"/>
                <a:ea typeface="Roboto"/>
                <a:cs typeface="Roboto"/>
                <a:sym typeface="Roboto"/>
              </a:rPr>
              <a:t>Box</a:t>
            </a:r>
            <a:r>
              <a:rPr lang="en" sz="1000">
                <a:latin typeface="Roboto"/>
                <a:ea typeface="Roboto"/>
                <a:cs typeface="Roboto"/>
                <a:sym typeface="Roboto"/>
              </a:rPr>
              <a:t> </a:t>
            </a:r>
            <a:r>
              <a:rPr b="1" lang="en" sz="1000">
                <a:latin typeface="Roboto"/>
                <a:ea typeface="Roboto"/>
                <a:cs typeface="Roboto"/>
                <a:sym typeface="Roboto"/>
              </a:rPr>
              <a:t>Plot</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boxplot(df$speed_mph_mean_capped~df$dayofweek)</a:t>
            </a:r>
            <a:endParaRPr sz="1000">
              <a:latin typeface="Roboto"/>
              <a:ea typeface="Roboto"/>
              <a:cs typeface="Roboto"/>
              <a:sym typeface="Roboto"/>
            </a:endParaRPr>
          </a:p>
          <a:p>
            <a:pPr indent="0" lvl="0" marL="0" marR="0" rtl="0" algn="l">
              <a:lnSpc>
                <a:spcPct val="115000"/>
              </a:lnSpc>
              <a:spcBef>
                <a:spcPts val="0"/>
              </a:spcBef>
              <a:spcAft>
                <a:spcPts val="0"/>
              </a:spcAft>
              <a:buNone/>
            </a:pPr>
            <a:r>
              <a:t/>
            </a:r>
            <a:endParaRPr sz="1000">
              <a:latin typeface="Roboto"/>
              <a:ea typeface="Roboto"/>
              <a:cs typeface="Roboto"/>
              <a:sym typeface="Roboto"/>
            </a:endParaRPr>
          </a:p>
          <a:p>
            <a:pPr indent="0" lvl="0" marL="0" marR="0" rtl="0" algn="l">
              <a:lnSpc>
                <a:spcPct val="115000"/>
              </a:lnSpc>
              <a:spcBef>
                <a:spcPts val="0"/>
              </a:spcBef>
              <a:spcAft>
                <a:spcPts val="0"/>
              </a:spcAft>
              <a:buNone/>
            </a:pPr>
            <a:r>
              <a:rPr b="1" lang="en" sz="1000">
                <a:latin typeface="Roboto"/>
                <a:ea typeface="Roboto"/>
                <a:cs typeface="Roboto"/>
                <a:sym typeface="Roboto"/>
              </a:rPr>
              <a:t>QQ Plot</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qqnorm(df$speed_mph_mean)</a:t>
            </a:r>
            <a:endParaRPr sz="1000">
              <a:latin typeface="Roboto"/>
              <a:ea typeface="Roboto"/>
              <a:cs typeface="Roboto"/>
              <a:sym typeface="Roboto"/>
            </a:endParaRPr>
          </a:p>
          <a:p>
            <a:pPr indent="0" lvl="0" marL="0" marR="0" rtl="0" algn="l">
              <a:lnSpc>
                <a:spcPct val="115000"/>
              </a:lnSpc>
              <a:spcBef>
                <a:spcPts val="0"/>
              </a:spcBef>
              <a:spcAft>
                <a:spcPts val="0"/>
              </a:spcAft>
              <a:buNone/>
            </a:pPr>
            <a:r>
              <a:rPr lang="en" sz="1000">
                <a:latin typeface="Roboto"/>
                <a:ea typeface="Roboto"/>
                <a:cs typeface="Roboto"/>
                <a:sym typeface="Roboto"/>
              </a:rPr>
              <a:t>qqline(df$speed_mph_mean)</a:t>
            </a:r>
            <a:endParaRPr sz="1000">
              <a:latin typeface="Roboto"/>
              <a:ea typeface="Roboto"/>
              <a:cs typeface="Roboto"/>
              <a:sym typeface="Roboto"/>
            </a:endParaRPr>
          </a:p>
          <a:p>
            <a:pPr indent="0" lvl="0" marL="0" marR="0" rtl="0" algn="l">
              <a:lnSpc>
                <a:spcPct val="115000"/>
              </a:lnSpc>
              <a:spcBef>
                <a:spcPts val="0"/>
              </a:spcBef>
              <a:spcAft>
                <a:spcPts val="0"/>
              </a:spcAft>
              <a:buNone/>
            </a:pPr>
            <a:r>
              <a:t/>
            </a:r>
            <a:endParaRPr sz="1000">
              <a:latin typeface="Roboto"/>
              <a:ea typeface="Roboto"/>
              <a:cs typeface="Roboto"/>
              <a:sym typeface="Robo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5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 Data Details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5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of Week </a:t>
            </a:r>
            <a:r>
              <a:rPr lang="en"/>
              <a:t>Dataset</a:t>
            </a:r>
            <a:endParaRPr/>
          </a:p>
          <a:p>
            <a:pPr indent="0" lvl="0" marL="0" rtl="0" algn="l">
              <a:spcBef>
                <a:spcPts val="0"/>
              </a:spcBef>
              <a:spcAft>
                <a:spcPts val="0"/>
              </a:spcAft>
              <a:buNone/>
            </a:pPr>
            <a:r>
              <a:t/>
            </a:r>
            <a:endParaRPr/>
          </a:p>
        </p:txBody>
      </p:sp>
      <p:sp>
        <p:nvSpPr>
          <p:cNvPr id="437" name="Google Shape;437;p54"/>
          <p:cNvSpPr txBox="1"/>
          <p:nvPr>
            <p:ph idx="1" type="body"/>
          </p:nvPr>
        </p:nvSpPr>
        <p:spPr>
          <a:xfrm>
            <a:off x="311700" y="1142150"/>
            <a:ext cx="8520600" cy="36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Roboto"/>
                <a:ea typeface="Roboto"/>
                <a:cs typeface="Roboto"/>
                <a:sym typeface="Roboto"/>
              </a:rPr>
              <a:t>Snapshot </a:t>
            </a:r>
            <a:r>
              <a:rPr lang="en">
                <a:solidFill>
                  <a:srgbClr val="666666"/>
                </a:solidFill>
                <a:latin typeface="Roboto"/>
                <a:ea typeface="Roboto"/>
                <a:cs typeface="Roboto"/>
                <a:sym typeface="Roboto"/>
              </a:rPr>
              <a:t>of the aggregated dataset for this hypothesis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solidFill>
                  <a:schemeClr val="accent2"/>
                </a:solidFill>
                <a:latin typeface="Roboto"/>
                <a:ea typeface="Roboto"/>
                <a:cs typeface="Roboto"/>
                <a:sym typeface="Roboto"/>
              </a:rPr>
              <a:t>Note:</a:t>
            </a:r>
            <a:r>
              <a:rPr lang="en" sz="1200">
                <a:solidFill>
                  <a:srgbClr val="666666"/>
                </a:solidFill>
                <a:latin typeface="Roboto"/>
                <a:ea typeface="Roboto"/>
                <a:cs typeface="Roboto"/>
                <a:sym typeface="Roboto"/>
              </a:rPr>
              <a:t> These averages have been taken by averaging the hourly speeds of Uber rides across different segments of streets in Seattle for the selected dates. This approximation has been chosen due to the lack of availability of other relevant traffic metrics like car counts per </a:t>
            </a:r>
            <a:r>
              <a:rPr lang="en" sz="1200">
                <a:solidFill>
                  <a:srgbClr val="666666"/>
                </a:solidFill>
                <a:latin typeface="Roboto"/>
                <a:ea typeface="Roboto"/>
                <a:cs typeface="Roboto"/>
                <a:sym typeface="Roboto"/>
              </a:rPr>
              <a:t>street</a:t>
            </a:r>
            <a:r>
              <a:rPr lang="en" sz="1200">
                <a:solidFill>
                  <a:srgbClr val="666666"/>
                </a:solidFill>
                <a:latin typeface="Roboto"/>
                <a:ea typeface="Roboto"/>
                <a:cs typeface="Roboto"/>
                <a:sym typeface="Roboto"/>
              </a:rPr>
              <a:t>, congestion at different times in a day, type of road (highway or not), type of car, etc.</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graphicFrame>
        <p:nvGraphicFramePr>
          <p:cNvPr id="438" name="Google Shape;438;p54"/>
          <p:cNvGraphicFramePr/>
          <p:nvPr/>
        </p:nvGraphicFramePr>
        <p:xfrm>
          <a:off x="462650" y="1630125"/>
          <a:ext cx="3000000" cy="3000000"/>
        </p:xfrm>
        <a:graphic>
          <a:graphicData uri="http://schemas.openxmlformats.org/drawingml/2006/table">
            <a:tbl>
              <a:tblPr>
                <a:noFill/>
                <a:tableStyleId>{B37A3912-8258-439B-BA36-6CB00468B630}</a:tableStyleId>
              </a:tblPr>
              <a:tblGrid>
                <a:gridCol w="810950"/>
                <a:gridCol w="806575"/>
                <a:gridCol w="847950"/>
                <a:gridCol w="1478525"/>
                <a:gridCol w="1892075"/>
              </a:tblGrid>
              <a:tr h="334675">
                <a:tc>
                  <a:txBody>
                    <a:bodyPr/>
                    <a:lstStyle/>
                    <a:p>
                      <a:pPr indent="0" lvl="0" marL="0" rtl="0" algn="l">
                        <a:spcBef>
                          <a:spcPts val="0"/>
                        </a:spcBef>
                        <a:spcAft>
                          <a:spcPts val="0"/>
                        </a:spcAft>
                        <a:buNone/>
                      </a:pPr>
                      <a:r>
                        <a:rPr b="1" lang="en"/>
                        <a:t>Year</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t>Month</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t>Day</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t>Day Of Week</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a:t>Mean Speed (mph)</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4675">
                <a:tc>
                  <a:txBody>
                    <a:bodyPr/>
                    <a:lstStyle/>
                    <a:p>
                      <a:pPr indent="0" lvl="0" marL="0" rtl="0" algn="l">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33.35249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l">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Wednesday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32.47098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l">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Thursday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30.30966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l">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12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30.54495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439" name="Google Shape;439;p54"/>
          <p:cNvSpPr txBox="1"/>
          <p:nvPr/>
        </p:nvSpPr>
        <p:spPr>
          <a:xfrm>
            <a:off x="6612650" y="1575325"/>
            <a:ext cx="2127300" cy="24090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accent2"/>
                </a:solidFill>
                <a:latin typeface="Roboto"/>
                <a:ea typeface="Roboto"/>
                <a:cs typeface="Roboto"/>
                <a:sym typeface="Roboto"/>
              </a:rPr>
              <a:t>Data Summary          </a:t>
            </a:r>
            <a:r>
              <a:rPr b="1" lang="en" sz="1600">
                <a:solidFill>
                  <a:schemeClr val="accent2"/>
                </a:solidFill>
                <a:latin typeface="Roboto"/>
                <a:ea typeface="Roboto"/>
                <a:cs typeface="Roboto"/>
                <a:sym typeface="Roboto"/>
              </a:rPr>
              <a:t>(Mean Speed)</a:t>
            </a:r>
            <a:endParaRPr b="1" sz="1600">
              <a:solidFill>
                <a:schemeClr val="accent2"/>
              </a:solidFill>
              <a:latin typeface="Roboto"/>
              <a:ea typeface="Roboto"/>
              <a:cs typeface="Roboto"/>
              <a:sym typeface="Roboto"/>
            </a:endParaRPr>
          </a:p>
          <a:p>
            <a:pPr indent="0" lvl="0" marL="0" rtl="0" algn="l">
              <a:lnSpc>
                <a:spcPct val="50000"/>
              </a:lnSpc>
              <a:spcBef>
                <a:spcPts val="1600"/>
              </a:spcBef>
              <a:spcAft>
                <a:spcPts val="0"/>
              </a:spcAft>
              <a:buNone/>
            </a:pPr>
            <a:r>
              <a:rPr lang="en">
                <a:solidFill>
                  <a:schemeClr val="dk2"/>
                </a:solidFill>
                <a:latin typeface="Roboto"/>
                <a:ea typeface="Roboto"/>
                <a:cs typeface="Roboto"/>
                <a:sym typeface="Roboto"/>
              </a:rPr>
              <a:t>     </a:t>
            </a:r>
            <a:r>
              <a:rPr lang="en">
                <a:solidFill>
                  <a:schemeClr val="dk2"/>
                </a:solidFill>
                <a:latin typeface="Roboto"/>
                <a:ea typeface="Roboto"/>
                <a:cs typeface="Roboto"/>
                <a:sym typeface="Roboto"/>
              </a:rPr>
              <a:t>Mean	30.15</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     SD		1.24</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     Var          1.54</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     Min	27.71</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rPr lang="en">
                <a:solidFill>
                  <a:schemeClr val="dk2"/>
                </a:solidFill>
                <a:latin typeface="Roboto"/>
                <a:ea typeface="Roboto"/>
                <a:cs typeface="Roboto"/>
                <a:sym typeface="Roboto"/>
              </a:rPr>
              <a:t>     Max	37.50</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chemeClr val="dk2"/>
              </a:solidFill>
              <a:latin typeface="Roboto"/>
              <a:ea typeface="Roboto"/>
              <a:cs typeface="Roboto"/>
              <a:sym typeface="Roboto"/>
            </a:endParaRPr>
          </a:p>
          <a:p>
            <a:pPr indent="0" lvl="0" marL="0" rtl="0" algn="l">
              <a:lnSpc>
                <a:spcPct val="100000"/>
              </a:lnSpc>
              <a:spcBef>
                <a:spcPts val="0"/>
              </a:spcBef>
              <a:spcAft>
                <a:spcPts val="0"/>
              </a:spcAft>
              <a:buNone/>
            </a:pPr>
            <a:r>
              <a:t/>
            </a:r>
            <a:endParaRPr>
              <a:solidFill>
                <a:schemeClr val="dk2"/>
              </a:solidFill>
              <a:latin typeface="Roboto"/>
              <a:ea typeface="Roboto"/>
              <a:cs typeface="Roboto"/>
              <a:sym typeface="Roboto"/>
            </a:endParaRPr>
          </a:p>
          <a:p>
            <a:pPr indent="0" lvl="0" marL="0" rtl="0" algn="l">
              <a:lnSpc>
                <a:spcPct val="115000"/>
              </a:lnSpc>
              <a:spcBef>
                <a:spcPts val="0"/>
              </a:spcBef>
              <a:spcAft>
                <a:spcPts val="1600"/>
              </a:spcAft>
              <a:buNone/>
            </a:pPr>
            <a:r>
              <a:t/>
            </a:r>
            <a:endParaRPr>
              <a:solidFill>
                <a:schemeClr val="dk2"/>
              </a:solidFill>
              <a:latin typeface="Roboto"/>
              <a:ea typeface="Roboto"/>
              <a:cs typeface="Roboto"/>
              <a:sym typeface="Robo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of Week </a:t>
            </a:r>
            <a:r>
              <a:rPr lang="en"/>
              <a:t>Descriptive </a:t>
            </a:r>
            <a:r>
              <a:rPr lang="en"/>
              <a:t>Stat</a:t>
            </a:r>
            <a:r>
              <a:rPr lang="en"/>
              <a:t>istics</a:t>
            </a:r>
            <a:endParaRPr/>
          </a:p>
          <a:p>
            <a:pPr indent="0" lvl="0" marL="0" rtl="0" algn="l">
              <a:spcBef>
                <a:spcPts val="0"/>
              </a:spcBef>
              <a:spcAft>
                <a:spcPts val="0"/>
              </a:spcAft>
              <a:buNone/>
            </a:pPr>
            <a:r>
              <a:t/>
            </a:r>
            <a:endParaRPr/>
          </a:p>
        </p:txBody>
      </p:sp>
      <p:graphicFrame>
        <p:nvGraphicFramePr>
          <p:cNvPr id="445" name="Google Shape;445;p55"/>
          <p:cNvGraphicFramePr/>
          <p:nvPr/>
        </p:nvGraphicFramePr>
        <p:xfrm>
          <a:off x="591100" y="2302100"/>
          <a:ext cx="3000000" cy="3000000"/>
        </p:xfrm>
        <a:graphic>
          <a:graphicData uri="http://schemas.openxmlformats.org/drawingml/2006/table">
            <a:tbl>
              <a:tblPr>
                <a:solidFill>
                  <a:srgbClr val="FFFFFF"/>
                </a:solidFill>
                <a:tableStyleId>{DBCA2FC6-E74B-4845-817D-70F7005BA29C}</a:tableStyleId>
              </a:tblPr>
              <a:tblGrid>
                <a:gridCol w="1060450"/>
                <a:gridCol w="1179600"/>
                <a:gridCol w="1513325"/>
                <a:gridCol w="1288600"/>
                <a:gridCol w="1071350"/>
                <a:gridCol w="791050"/>
                <a:gridCol w="1057400"/>
              </a:tblGrid>
              <a:tr h="320725">
                <a:tc>
                  <a:txBody>
                    <a:bodyPr/>
                    <a:lstStyle/>
                    <a:p>
                      <a:pPr indent="0" lvl="0" marL="0" rtl="0" algn="l">
                        <a:lnSpc>
                          <a:spcPct val="115000"/>
                        </a:lnSpc>
                        <a:spcBef>
                          <a:spcPts val="0"/>
                        </a:spcBef>
                        <a:spcAft>
                          <a:spcPts val="0"/>
                        </a:spcAft>
                        <a:buNone/>
                      </a:pPr>
                      <a:r>
                        <a:rPr b="1" lang="en" sz="900">
                          <a:highlight>
                            <a:srgbClr val="FFFFFF"/>
                          </a:highlight>
                          <a:latin typeface="Verdana"/>
                          <a:ea typeface="Verdana"/>
                          <a:cs typeface="Verdana"/>
                          <a:sym typeface="Verdana"/>
                        </a:rPr>
                        <a:t>D</a:t>
                      </a:r>
                      <a:r>
                        <a:rPr b="1" lang="en" sz="900">
                          <a:highlight>
                            <a:srgbClr val="FFFFFF"/>
                          </a:highlight>
                          <a:latin typeface="Verdana"/>
                          <a:ea typeface="Verdana"/>
                          <a:cs typeface="Verdana"/>
                          <a:sym typeface="Verdana"/>
                        </a:rPr>
                        <a:t>ay of week</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M</a:t>
                      </a:r>
                      <a:r>
                        <a:rPr b="1" lang="en" sz="900">
                          <a:highlight>
                            <a:srgbClr val="FFFFFF"/>
                          </a:highlight>
                          <a:latin typeface="Verdana"/>
                          <a:ea typeface="Verdana"/>
                          <a:cs typeface="Verdana"/>
                          <a:sym typeface="Verdana"/>
                        </a:rPr>
                        <a:t>ean</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V</a:t>
                      </a:r>
                      <a:r>
                        <a:rPr b="1" lang="en" sz="900">
                          <a:highlight>
                            <a:srgbClr val="FFFFFF"/>
                          </a:highlight>
                          <a:latin typeface="Verdana"/>
                          <a:ea typeface="Verdana"/>
                          <a:cs typeface="Verdana"/>
                          <a:sym typeface="Verdana"/>
                        </a:rPr>
                        <a:t>ar (uncapped)</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V</a:t>
                      </a:r>
                      <a:r>
                        <a:rPr b="1" lang="en" sz="900">
                          <a:highlight>
                            <a:srgbClr val="FFFFFF"/>
                          </a:highlight>
                          <a:latin typeface="Verdana"/>
                          <a:ea typeface="Verdana"/>
                          <a:cs typeface="Verdana"/>
                          <a:sym typeface="Verdana"/>
                        </a:rPr>
                        <a:t>ar (capped)</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M</a:t>
                      </a:r>
                      <a:r>
                        <a:rPr b="1" lang="en" sz="900">
                          <a:highlight>
                            <a:srgbClr val="FFFFFF"/>
                          </a:highlight>
                          <a:latin typeface="Verdana"/>
                          <a:ea typeface="Verdana"/>
                          <a:cs typeface="Verdana"/>
                          <a:sym typeface="Verdana"/>
                        </a:rPr>
                        <a:t>in</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M</a:t>
                      </a:r>
                      <a:r>
                        <a:rPr b="1" lang="en" sz="900">
                          <a:highlight>
                            <a:srgbClr val="FFFFFF"/>
                          </a:highlight>
                          <a:latin typeface="Verdana"/>
                          <a:ea typeface="Verdana"/>
                          <a:cs typeface="Verdana"/>
                          <a:sym typeface="Verdana"/>
                        </a:rPr>
                        <a:t>ax</a:t>
                      </a:r>
                      <a:endParaRPr sz="850">
                        <a:highlight>
                          <a:srgbClr val="FFFFFF"/>
                        </a:highlight>
                        <a:latin typeface="Verdana"/>
                        <a:ea typeface="Verdana"/>
                        <a:cs typeface="Verdana"/>
                        <a:sym typeface="Verdana"/>
                      </a:endParaRPr>
                    </a:p>
                  </a:txBody>
                  <a:tcPr marT="91425" marB="28575" marR="57150" marL="57150"/>
                </a:tc>
                <a:tc>
                  <a:txBody>
                    <a:bodyPr/>
                    <a:lstStyle/>
                    <a:p>
                      <a:pPr indent="0" lvl="0" marL="0" rtl="0" algn="r">
                        <a:lnSpc>
                          <a:spcPct val="115000"/>
                        </a:lnSpc>
                        <a:spcBef>
                          <a:spcPts val="0"/>
                        </a:spcBef>
                        <a:spcAft>
                          <a:spcPts val="0"/>
                        </a:spcAft>
                        <a:buNone/>
                      </a:pPr>
                      <a:r>
                        <a:rPr b="1" lang="en" sz="900">
                          <a:highlight>
                            <a:srgbClr val="FFFFFF"/>
                          </a:highlight>
                          <a:latin typeface="Verdana"/>
                          <a:ea typeface="Verdana"/>
                          <a:cs typeface="Verdana"/>
                          <a:sym typeface="Verdana"/>
                        </a:rPr>
                        <a:t>Sample size</a:t>
                      </a:r>
                      <a:endParaRPr b="1" sz="900">
                        <a:highlight>
                          <a:srgbClr val="FFFFFF"/>
                        </a:highlight>
                        <a:latin typeface="Verdana"/>
                        <a:ea typeface="Verdana"/>
                        <a:cs typeface="Verdana"/>
                        <a:sym typeface="Verdana"/>
                      </a:endParaRPr>
                    </a:p>
                  </a:txBody>
                  <a:tcPr marT="91425" marB="28575"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Monday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30.66488</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0.5808846</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0.4467365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28.97204</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32.16502</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Tuesday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29.71113</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0.7862165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0.3533132</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28.55620</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31.02958</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Wednesday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29.44743</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1.6810621</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0.2717846</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28.11119</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30.46823</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51</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Thursday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29.21528</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1.1641402</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0.4258321</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27.83370</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31.00691</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Friday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29.18465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0.5453930</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0.3635415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27.71119</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30.74745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Saturday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30.34955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0.3365615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0.2547196</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29.25290</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31.56715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r h="249500">
                <a:tc>
                  <a:txBody>
                    <a:bodyPr/>
                    <a:lstStyle/>
                    <a:p>
                      <a:pPr indent="0" lvl="0" marL="0" rtl="0" algn="l">
                        <a:lnSpc>
                          <a:spcPct val="115000"/>
                        </a:lnSpc>
                        <a:spcBef>
                          <a:spcPts val="0"/>
                        </a:spcBef>
                        <a:spcAft>
                          <a:spcPts val="0"/>
                        </a:spcAft>
                        <a:buNone/>
                      </a:pPr>
                      <a:r>
                        <a:rPr lang="en" sz="900">
                          <a:highlight>
                            <a:srgbClr val="FFFFFF"/>
                          </a:highlight>
                          <a:latin typeface="Verdana"/>
                          <a:ea typeface="Verdana"/>
                          <a:cs typeface="Verdana"/>
                          <a:sym typeface="Verdana"/>
                        </a:rPr>
                        <a:t>Sunday</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31.95395</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0.2739123</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0.2662607</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30.95696</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32.87888</a:t>
                      </a:r>
                      <a:endParaRPr sz="900">
                        <a:highlight>
                          <a:srgbClr val="FFFFFF"/>
                        </a:highlight>
                        <a:latin typeface="Verdana"/>
                        <a:ea typeface="Verdana"/>
                        <a:cs typeface="Verdana"/>
                        <a:sym typeface="Verdana"/>
                      </a:endParaRPr>
                    </a:p>
                  </a:txBody>
                  <a:tcPr marT="19050" marB="19050" marR="57150" marL="57150"/>
                </a:tc>
                <a:tc>
                  <a:txBody>
                    <a:bodyPr/>
                    <a:lstStyle/>
                    <a:p>
                      <a:pPr indent="0" lvl="0" marL="0" rtl="0" algn="r">
                        <a:lnSpc>
                          <a:spcPct val="115000"/>
                        </a:lnSpc>
                        <a:spcBef>
                          <a:spcPts val="0"/>
                        </a:spcBef>
                        <a:spcAft>
                          <a:spcPts val="0"/>
                        </a:spcAft>
                        <a:buNone/>
                      </a:pPr>
                      <a:r>
                        <a:rPr lang="en" sz="900">
                          <a:highlight>
                            <a:srgbClr val="FFFFFF"/>
                          </a:highlight>
                          <a:latin typeface="Verdana"/>
                          <a:ea typeface="Verdana"/>
                          <a:cs typeface="Verdana"/>
                          <a:sym typeface="Verdana"/>
                        </a:rPr>
                        <a:t>52</a:t>
                      </a:r>
                      <a:endParaRPr sz="900">
                        <a:highlight>
                          <a:srgbClr val="FFFFFF"/>
                        </a:highlight>
                        <a:latin typeface="Verdana"/>
                        <a:ea typeface="Verdana"/>
                        <a:cs typeface="Verdana"/>
                        <a:sym typeface="Verdana"/>
                      </a:endParaRPr>
                    </a:p>
                  </a:txBody>
                  <a:tcPr marT="19050" marB="19050" marR="57150" marL="57150"/>
                </a:tc>
              </a:tr>
            </a:tbl>
          </a:graphicData>
        </a:graphic>
      </p:graphicFrame>
      <p:sp>
        <p:nvSpPr>
          <p:cNvPr id="446" name="Google Shape;446;p55"/>
          <p:cNvSpPr/>
          <p:nvPr/>
        </p:nvSpPr>
        <p:spPr>
          <a:xfrm>
            <a:off x="3128650" y="2275975"/>
            <a:ext cx="2785200" cy="21195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5"/>
          <p:cNvSpPr txBox="1"/>
          <p:nvPr>
            <p:ph idx="1" type="body"/>
          </p:nvPr>
        </p:nvSpPr>
        <p:spPr>
          <a:xfrm>
            <a:off x="311700" y="1190125"/>
            <a:ext cx="7933500" cy="82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Notice the </a:t>
            </a:r>
            <a:r>
              <a:rPr b="1" lang="en" sz="1400"/>
              <a:t>change in variances between uncapped and capped</a:t>
            </a:r>
            <a:r>
              <a:rPr lang="en" sz="1400"/>
              <a:t> data points. As variances for capped data are much closer to each other and are also relatively low compared to the mean, we felt confident in assuming </a:t>
            </a:r>
            <a:r>
              <a:rPr b="1" lang="en" sz="1400"/>
              <a:t>equality of variance</a:t>
            </a:r>
            <a:r>
              <a:rPr lang="en" sz="1400"/>
              <a:t>.</a:t>
            </a:r>
            <a:endParaRPr sz="1400"/>
          </a:p>
          <a:p>
            <a:pPr indent="0" lvl="0" marL="0" rtl="0" algn="l">
              <a:spcBef>
                <a:spcPts val="1000"/>
              </a:spcBef>
              <a:spcAft>
                <a:spcPts val="1000"/>
              </a:spcAft>
              <a:buNone/>
            </a:pPr>
            <a:r>
              <a:t/>
            </a:r>
            <a:endParaRPr sz="1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Festival </a:t>
            </a:r>
            <a:r>
              <a:rPr lang="en"/>
              <a:t>Dataset</a:t>
            </a:r>
            <a:r>
              <a:rPr lang="en"/>
              <a:t> Snapshot</a:t>
            </a:r>
            <a:endParaRPr/>
          </a:p>
          <a:p>
            <a:pPr indent="0" lvl="0" marL="0" rtl="0" algn="l">
              <a:spcBef>
                <a:spcPts val="0"/>
              </a:spcBef>
              <a:spcAft>
                <a:spcPts val="0"/>
              </a:spcAft>
              <a:buNone/>
            </a:pPr>
            <a:r>
              <a:t/>
            </a:r>
            <a:endParaRPr/>
          </a:p>
        </p:txBody>
      </p:sp>
      <p:sp>
        <p:nvSpPr>
          <p:cNvPr id="453" name="Google Shape;453;p56"/>
          <p:cNvSpPr txBox="1"/>
          <p:nvPr>
            <p:ph idx="1" type="body"/>
          </p:nvPr>
        </p:nvSpPr>
        <p:spPr>
          <a:xfrm>
            <a:off x="311700" y="1142150"/>
            <a:ext cx="8520600" cy="385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66666"/>
                </a:solidFill>
                <a:latin typeface="Roboto"/>
                <a:ea typeface="Roboto"/>
                <a:cs typeface="Roboto"/>
                <a:sym typeface="Roboto"/>
              </a:rPr>
              <a:t>A s</a:t>
            </a:r>
            <a:r>
              <a:rPr lang="en" sz="1400">
                <a:solidFill>
                  <a:srgbClr val="666666"/>
                </a:solidFill>
                <a:latin typeface="Roboto"/>
                <a:ea typeface="Roboto"/>
                <a:cs typeface="Roboto"/>
                <a:sym typeface="Roboto"/>
              </a:rPr>
              <a:t>napshot </a:t>
            </a:r>
            <a:r>
              <a:rPr lang="en" sz="1400">
                <a:solidFill>
                  <a:srgbClr val="666666"/>
                </a:solidFill>
                <a:latin typeface="Roboto"/>
                <a:ea typeface="Roboto"/>
                <a:cs typeface="Roboto"/>
                <a:sym typeface="Roboto"/>
              </a:rPr>
              <a:t>of the filtered and aggregated dataset prepared for this hypothesis</a:t>
            </a:r>
            <a:endParaRPr sz="1400">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solidFill>
                  <a:schemeClr val="accent2"/>
                </a:solidFill>
                <a:latin typeface="Roboto"/>
                <a:ea typeface="Roboto"/>
                <a:cs typeface="Roboto"/>
                <a:sym typeface="Roboto"/>
              </a:rPr>
              <a:t>Note:</a:t>
            </a:r>
            <a:r>
              <a:rPr lang="en" sz="1200">
                <a:solidFill>
                  <a:srgbClr val="666666"/>
                </a:solidFill>
                <a:latin typeface="Roboto"/>
                <a:ea typeface="Roboto"/>
                <a:cs typeface="Roboto"/>
                <a:sym typeface="Roboto"/>
              </a:rPr>
              <a:t> The speed aggregates have been taken by averaging the hourly speeds of Uber rides across different segments of streets in Seattle for the selected dates. This approximation has been chosen due to the lack of availability of other relevant traffic metrics like car counts per </a:t>
            </a:r>
            <a:r>
              <a:rPr lang="en" sz="1200">
                <a:solidFill>
                  <a:srgbClr val="666666"/>
                </a:solidFill>
                <a:latin typeface="Roboto"/>
                <a:ea typeface="Roboto"/>
                <a:cs typeface="Roboto"/>
                <a:sym typeface="Roboto"/>
              </a:rPr>
              <a:t>street</a:t>
            </a:r>
            <a:r>
              <a:rPr lang="en" sz="1200">
                <a:solidFill>
                  <a:srgbClr val="666666"/>
                </a:solidFill>
                <a:latin typeface="Roboto"/>
                <a:ea typeface="Roboto"/>
                <a:cs typeface="Roboto"/>
                <a:sym typeface="Roboto"/>
              </a:rPr>
              <a:t>, congestion at different times in a day, type of road (highway or not), type of car, etc.</a:t>
            </a:r>
            <a:endParaRPr sz="1200">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graphicFrame>
        <p:nvGraphicFramePr>
          <p:cNvPr id="454" name="Google Shape;454;p56"/>
          <p:cNvGraphicFramePr/>
          <p:nvPr/>
        </p:nvGraphicFramePr>
        <p:xfrm>
          <a:off x="386450" y="1630125"/>
          <a:ext cx="3000000" cy="3000000"/>
        </p:xfrm>
        <a:graphic>
          <a:graphicData uri="http://schemas.openxmlformats.org/drawingml/2006/table">
            <a:tbl>
              <a:tblPr>
                <a:noFill/>
                <a:tableStyleId>{B37A3912-8258-439B-BA36-6CB00468B630}</a:tableStyleId>
              </a:tblPr>
              <a:tblGrid>
                <a:gridCol w="810950"/>
                <a:gridCol w="806575"/>
                <a:gridCol w="847950"/>
                <a:gridCol w="1478525"/>
                <a:gridCol w="1892925"/>
              </a:tblGrid>
              <a:tr h="334675">
                <a:tc>
                  <a:txBody>
                    <a:bodyPr/>
                    <a:lstStyle/>
                    <a:p>
                      <a:pPr indent="0" lvl="0" marL="0" rtl="0" algn="ctr">
                        <a:spcBef>
                          <a:spcPts val="0"/>
                        </a:spcBef>
                        <a:spcAft>
                          <a:spcPts val="0"/>
                        </a:spcAft>
                        <a:buNone/>
                      </a:pPr>
                      <a:r>
                        <a:rPr b="1" lang="en" sz="1200">
                          <a:latin typeface="Roboto"/>
                          <a:ea typeface="Roboto"/>
                          <a:cs typeface="Roboto"/>
                          <a:sym typeface="Roboto"/>
                        </a:rPr>
                        <a:t>Year</a:t>
                      </a:r>
                      <a:endParaRPr b="1"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latin typeface="Roboto"/>
                          <a:ea typeface="Roboto"/>
                          <a:cs typeface="Roboto"/>
                          <a:sym typeface="Roboto"/>
                        </a:rPr>
                        <a:t>Month</a:t>
                      </a:r>
                      <a:endParaRPr b="1"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latin typeface="Roboto"/>
                          <a:ea typeface="Roboto"/>
                          <a:cs typeface="Roboto"/>
                          <a:sym typeface="Roboto"/>
                        </a:rPr>
                        <a:t>Day</a:t>
                      </a:r>
                      <a:endParaRPr b="1"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latin typeface="Roboto"/>
                          <a:ea typeface="Roboto"/>
                          <a:cs typeface="Roboto"/>
                          <a:sym typeface="Roboto"/>
                        </a:rPr>
                        <a:t>Festival</a:t>
                      </a:r>
                      <a:endParaRPr b="1"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200">
                          <a:latin typeface="Roboto"/>
                          <a:ea typeface="Roboto"/>
                          <a:cs typeface="Roboto"/>
                          <a:sym typeface="Roboto"/>
                        </a:rPr>
                        <a:t>Mean Speed (mph)</a:t>
                      </a:r>
                      <a:endParaRPr b="1" sz="1200">
                        <a:latin typeface="Roboto"/>
                        <a:ea typeface="Roboto"/>
                        <a:cs typeface="Roboto"/>
                        <a:sym typeface="Roboto"/>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334675">
                <a:tc>
                  <a:txBody>
                    <a:bodyPr/>
                    <a:lstStyle/>
                    <a:p>
                      <a:pPr indent="0" lvl="0" marL="0" rtl="0" algn="ctr">
                        <a:spcBef>
                          <a:spcPts val="0"/>
                        </a:spcBef>
                        <a:spcAft>
                          <a:spcPts val="0"/>
                        </a:spcAft>
                        <a:buNone/>
                      </a:pPr>
                      <a:r>
                        <a:rPr lang="en" sz="1200">
                          <a:latin typeface="Roboto"/>
                          <a:ea typeface="Roboto"/>
                          <a:cs typeface="Roboto"/>
                          <a:sym typeface="Roboto"/>
                        </a:rPr>
                        <a:t>2018</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11</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21</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Thanksgiving</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29.98616</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ctr">
                        <a:spcBef>
                          <a:spcPts val="0"/>
                        </a:spcBef>
                        <a:spcAft>
                          <a:spcPts val="0"/>
                        </a:spcAft>
                        <a:buNone/>
                      </a:pPr>
                      <a:r>
                        <a:rPr lang="en" sz="1200">
                          <a:latin typeface="Roboto"/>
                          <a:ea typeface="Roboto"/>
                          <a:cs typeface="Roboto"/>
                          <a:sym typeface="Roboto"/>
                        </a:rPr>
                        <a:t>2018</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11</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22</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Thanksgiving</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33.95708</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ctr">
                        <a:spcBef>
                          <a:spcPts val="0"/>
                        </a:spcBef>
                        <a:spcAft>
                          <a:spcPts val="0"/>
                        </a:spcAft>
                        <a:buNone/>
                      </a:pPr>
                      <a:r>
                        <a:rPr lang="en" sz="1200">
                          <a:latin typeface="Roboto"/>
                          <a:ea typeface="Roboto"/>
                          <a:cs typeface="Roboto"/>
                          <a:sym typeface="Roboto"/>
                        </a:rPr>
                        <a:t>2018</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11</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23</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Thanksgiving</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32.31070</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34675">
                <a:tc>
                  <a:txBody>
                    <a:bodyPr/>
                    <a:lstStyle/>
                    <a:p>
                      <a:pPr indent="0" lvl="0" marL="0" rtl="0" algn="ctr">
                        <a:spcBef>
                          <a:spcPts val="0"/>
                        </a:spcBef>
                        <a:spcAft>
                          <a:spcPts val="0"/>
                        </a:spcAft>
                        <a:buNone/>
                      </a:pPr>
                      <a:r>
                        <a:rPr lang="en" sz="1200">
                          <a:latin typeface="Roboto"/>
                          <a:ea typeface="Roboto"/>
                          <a:cs typeface="Roboto"/>
                          <a:sym typeface="Roboto"/>
                        </a:rPr>
                        <a:t>2019</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12</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29</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Christmas</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Roboto"/>
                          <a:ea typeface="Roboto"/>
                          <a:cs typeface="Roboto"/>
                          <a:sym typeface="Roboto"/>
                        </a:rPr>
                        <a:t>32.74694</a:t>
                      </a:r>
                      <a:endParaRPr sz="1200">
                        <a:latin typeface="Roboto"/>
                        <a:ea typeface="Roboto"/>
                        <a:cs typeface="Roboto"/>
                        <a:sym typeface="Roboto"/>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Festival Data Distributions</a:t>
            </a:r>
            <a:endParaRPr/>
          </a:p>
        </p:txBody>
      </p:sp>
      <p:pic>
        <p:nvPicPr>
          <p:cNvPr id="460" name="Google Shape;460;p57"/>
          <p:cNvPicPr preferRelativeResize="0"/>
          <p:nvPr/>
        </p:nvPicPr>
        <p:blipFill>
          <a:blip r:embed="rId3">
            <a:alphaModFix/>
          </a:blip>
          <a:stretch>
            <a:fillRect/>
          </a:stretch>
        </p:blipFill>
        <p:spPr>
          <a:xfrm>
            <a:off x="235500" y="1278250"/>
            <a:ext cx="4286250" cy="2771775"/>
          </a:xfrm>
          <a:prstGeom prst="rect">
            <a:avLst/>
          </a:prstGeom>
          <a:noFill/>
          <a:ln>
            <a:noFill/>
          </a:ln>
        </p:spPr>
      </p:pic>
      <p:pic>
        <p:nvPicPr>
          <p:cNvPr id="461" name="Google Shape;461;p57"/>
          <p:cNvPicPr preferRelativeResize="0"/>
          <p:nvPr/>
        </p:nvPicPr>
        <p:blipFill>
          <a:blip r:embed="rId4">
            <a:alphaModFix/>
          </a:blip>
          <a:stretch>
            <a:fillRect/>
          </a:stretch>
        </p:blipFill>
        <p:spPr>
          <a:xfrm>
            <a:off x="4617025" y="1280950"/>
            <a:ext cx="4267200" cy="2759456"/>
          </a:xfrm>
          <a:prstGeom prst="rect">
            <a:avLst/>
          </a:prstGeom>
          <a:noFill/>
          <a:ln>
            <a:noFill/>
          </a:ln>
        </p:spPr>
      </p:pic>
      <p:sp>
        <p:nvSpPr>
          <p:cNvPr id="462" name="Google Shape;462;p57"/>
          <p:cNvSpPr/>
          <p:nvPr/>
        </p:nvSpPr>
        <p:spPr>
          <a:xfrm>
            <a:off x="405250" y="1392375"/>
            <a:ext cx="3803100" cy="4467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B45F06"/>
                </a:solidFill>
                <a:latin typeface="Roboto"/>
                <a:ea typeface="Roboto"/>
                <a:cs typeface="Roboto"/>
                <a:sym typeface="Roboto"/>
              </a:rPr>
              <a:t>MEAN SPEED DURING THANKSGIVING</a:t>
            </a:r>
            <a:endParaRPr b="1">
              <a:solidFill>
                <a:srgbClr val="B45F06"/>
              </a:solidFill>
              <a:latin typeface="Roboto"/>
              <a:ea typeface="Roboto"/>
              <a:cs typeface="Roboto"/>
              <a:sym typeface="Roboto"/>
            </a:endParaRPr>
          </a:p>
        </p:txBody>
      </p:sp>
      <p:sp>
        <p:nvSpPr>
          <p:cNvPr id="463" name="Google Shape;463;p57"/>
          <p:cNvSpPr/>
          <p:nvPr/>
        </p:nvSpPr>
        <p:spPr>
          <a:xfrm>
            <a:off x="4953000" y="1392375"/>
            <a:ext cx="3803100" cy="446700"/>
          </a:xfrm>
          <a:prstGeom prst="rect">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38761D"/>
                </a:solidFill>
                <a:latin typeface="Roboto"/>
                <a:ea typeface="Roboto"/>
                <a:cs typeface="Roboto"/>
                <a:sym typeface="Roboto"/>
              </a:rPr>
              <a:t>MEAN SPEED DURING CHRISTMAS</a:t>
            </a:r>
            <a:endParaRPr b="1">
              <a:solidFill>
                <a:srgbClr val="38761D"/>
              </a:solidFill>
              <a:latin typeface="Roboto"/>
              <a:ea typeface="Roboto"/>
              <a:cs typeface="Roboto"/>
              <a:sym typeface="Roboto"/>
            </a:endParaRPr>
          </a:p>
        </p:txBody>
      </p:sp>
      <p:sp>
        <p:nvSpPr>
          <p:cNvPr id="464" name="Google Shape;464;p57"/>
          <p:cNvSpPr txBox="1"/>
          <p:nvPr/>
        </p:nvSpPr>
        <p:spPr>
          <a:xfrm>
            <a:off x="404625" y="4135500"/>
            <a:ext cx="8230200" cy="550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lang="en">
                <a:solidFill>
                  <a:srgbClr val="666666"/>
                </a:solidFill>
                <a:latin typeface="Roboto"/>
                <a:ea typeface="Roboto"/>
                <a:cs typeface="Roboto"/>
                <a:sym typeface="Roboto"/>
              </a:rPr>
              <a:t>Due to very small sample sizes, it is difficult to determine the </a:t>
            </a:r>
            <a:r>
              <a:rPr b="1" lang="en">
                <a:solidFill>
                  <a:srgbClr val="666666"/>
                </a:solidFill>
                <a:latin typeface="Roboto"/>
                <a:ea typeface="Roboto"/>
                <a:cs typeface="Roboto"/>
                <a:sym typeface="Roboto"/>
              </a:rPr>
              <a:t>distribution </a:t>
            </a:r>
            <a:r>
              <a:rPr lang="en">
                <a:solidFill>
                  <a:srgbClr val="666666"/>
                </a:solidFill>
                <a:latin typeface="Roboto"/>
                <a:ea typeface="Roboto"/>
                <a:cs typeface="Roboto"/>
                <a:sym typeface="Roboto"/>
              </a:rPr>
              <a:t>for the 2 groups.</a:t>
            </a:r>
            <a:endParaRPr>
              <a:solidFill>
                <a:srgbClr val="666666"/>
              </a:solidFill>
              <a:latin typeface="Roboto"/>
              <a:ea typeface="Roboto"/>
              <a:cs typeface="Roboto"/>
              <a:sym typeface="Roboto"/>
            </a:endParaRPr>
          </a:p>
          <a:p>
            <a:pPr indent="-317500" lvl="0" marL="457200" rtl="0" algn="l">
              <a:spcBef>
                <a:spcPts val="0"/>
              </a:spcBef>
              <a:spcAft>
                <a:spcPts val="0"/>
              </a:spcAft>
              <a:buSzPts val="1400"/>
              <a:buFont typeface="Roboto"/>
              <a:buChar char="●"/>
            </a:pPr>
            <a:r>
              <a:rPr lang="en">
                <a:solidFill>
                  <a:srgbClr val="666666"/>
                </a:solidFill>
                <a:latin typeface="Roboto"/>
                <a:ea typeface="Roboto"/>
                <a:cs typeface="Roboto"/>
                <a:sym typeface="Roboto"/>
              </a:rPr>
              <a:t>However, the distribution of the underlying population is </a:t>
            </a:r>
            <a:r>
              <a:rPr b="1" lang="en">
                <a:solidFill>
                  <a:srgbClr val="666666"/>
                </a:solidFill>
                <a:latin typeface="Roboto"/>
                <a:ea typeface="Roboto"/>
                <a:cs typeface="Roboto"/>
                <a:sym typeface="Roboto"/>
              </a:rPr>
              <a:t>normal </a:t>
            </a:r>
            <a:r>
              <a:rPr lang="en">
                <a:solidFill>
                  <a:srgbClr val="666666"/>
                </a:solidFill>
                <a:latin typeface="Roboto"/>
                <a:ea typeface="Roboto"/>
                <a:cs typeface="Roboto"/>
                <a:sym typeface="Roboto"/>
              </a:rPr>
              <a:t>(</a:t>
            </a:r>
            <a:r>
              <a:rPr lang="en" u="sng">
                <a:solidFill>
                  <a:srgbClr val="0000FF"/>
                </a:solidFill>
                <a:latin typeface="Roboto"/>
                <a:ea typeface="Roboto"/>
                <a:cs typeface="Roboto"/>
                <a:sym typeface="Roboto"/>
                <a:hlinkClick action="ppaction://hlinksldjump" r:id="rId5"/>
              </a:rPr>
              <a:t>Refer</a:t>
            </a:r>
            <a:r>
              <a:rPr lang="en">
                <a:solidFill>
                  <a:srgbClr val="666666"/>
                </a:solidFill>
                <a:latin typeface="Roboto"/>
                <a:ea typeface="Roboto"/>
                <a:cs typeface="Roboto"/>
                <a:sym typeface="Roboto"/>
              </a:rPr>
              <a:t>)</a:t>
            </a:r>
            <a:endParaRPr>
              <a:solidFill>
                <a:srgbClr val="666666"/>
              </a:solidFill>
              <a:latin typeface="Roboto"/>
              <a:ea typeface="Roboto"/>
              <a:cs typeface="Roboto"/>
              <a:sym typeface="Robo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58"/>
          <p:cNvSpPr txBox="1"/>
          <p:nvPr>
            <p:ph type="title"/>
          </p:nvPr>
        </p:nvSpPr>
        <p:spPr>
          <a:xfrm>
            <a:off x="311700" y="521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 Hours </a:t>
            </a:r>
            <a:r>
              <a:rPr lang="en"/>
              <a:t>Dataset</a:t>
            </a:r>
            <a:endParaRPr/>
          </a:p>
        </p:txBody>
      </p:sp>
      <p:sp>
        <p:nvSpPr>
          <p:cNvPr id="470" name="Google Shape;470;p58"/>
          <p:cNvSpPr txBox="1"/>
          <p:nvPr/>
        </p:nvSpPr>
        <p:spPr>
          <a:xfrm>
            <a:off x="845100" y="2571750"/>
            <a:ext cx="8313300" cy="23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b="1">
              <a:solidFill>
                <a:srgbClr val="666666"/>
              </a:solidFill>
              <a:latin typeface="Roboto"/>
              <a:ea typeface="Roboto"/>
              <a:cs typeface="Roboto"/>
              <a:sym typeface="Roboto"/>
            </a:endParaRPr>
          </a:p>
          <a:p>
            <a:pPr indent="0" lvl="0" marL="457200" rtl="0" algn="l">
              <a:spcBef>
                <a:spcPts val="0"/>
              </a:spcBef>
              <a:spcAft>
                <a:spcPts val="0"/>
              </a:spcAft>
              <a:buNone/>
            </a:pPr>
            <a:r>
              <a:t/>
            </a:r>
            <a:endParaRPr b="1">
              <a:solidFill>
                <a:srgbClr val="666666"/>
              </a:solidFill>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highlight>
                  <a:srgbClr val="FFFFFF"/>
                </a:highlight>
                <a:latin typeface="Roboto"/>
                <a:ea typeface="Roboto"/>
                <a:cs typeface="Roboto"/>
                <a:sym typeface="Roboto"/>
              </a:rPr>
              <a:t>Data missing for certain days / peak hours (</a:t>
            </a:r>
            <a:r>
              <a:rPr b="1" lang="en">
                <a:solidFill>
                  <a:srgbClr val="666666"/>
                </a:solidFill>
                <a:highlight>
                  <a:srgbClr val="FFFFFF"/>
                </a:highlight>
                <a:latin typeface="Roboto"/>
                <a:ea typeface="Roboto"/>
                <a:cs typeface="Roboto"/>
                <a:sym typeface="Roboto"/>
              </a:rPr>
              <a:t>28</a:t>
            </a:r>
            <a:r>
              <a:rPr lang="en">
                <a:solidFill>
                  <a:srgbClr val="666666"/>
                </a:solidFill>
                <a:highlight>
                  <a:srgbClr val="FFFFFF"/>
                </a:highlight>
                <a:latin typeface="Roboto"/>
                <a:ea typeface="Roboto"/>
                <a:cs typeface="Roboto"/>
                <a:sym typeface="Roboto"/>
              </a:rPr>
              <a:t> missing data points)</a:t>
            </a:r>
            <a:endParaRPr>
              <a:solidFill>
                <a:srgbClr val="666666"/>
              </a:solidFill>
              <a:highlight>
                <a:srgbClr val="FFFFFF"/>
              </a:highlight>
              <a:latin typeface="Roboto"/>
              <a:ea typeface="Roboto"/>
              <a:cs typeface="Roboto"/>
              <a:sym typeface="Roboto"/>
            </a:endParaRPr>
          </a:p>
          <a:p>
            <a:pPr indent="-317500" lvl="0" marL="457200" rtl="0" algn="l">
              <a:spcBef>
                <a:spcPts val="0"/>
              </a:spcBef>
              <a:spcAft>
                <a:spcPts val="0"/>
              </a:spcAft>
              <a:buClr>
                <a:srgbClr val="666666"/>
              </a:buClr>
              <a:buSzPts val="1400"/>
              <a:buFont typeface="Roboto"/>
              <a:buChar char="●"/>
            </a:pPr>
            <a:r>
              <a:rPr lang="en">
                <a:solidFill>
                  <a:srgbClr val="666666"/>
                </a:solidFill>
                <a:highlight>
                  <a:srgbClr val="FFFFFF"/>
                </a:highlight>
                <a:latin typeface="Roboto"/>
                <a:ea typeface="Roboto"/>
                <a:cs typeface="Roboto"/>
                <a:sym typeface="Roboto"/>
              </a:rPr>
              <a:t>The sample sizes in both cases are </a:t>
            </a:r>
            <a:r>
              <a:rPr b="1" lang="en">
                <a:solidFill>
                  <a:srgbClr val="666666"/>
                </a:solidFill>
                <a:highlight>
                  <a:srgbClr val="FFFFFF"/>
                </a:highlight>
                <a:latin typeface="Roboto"/>
                <a:ea typeface="Roboto"/>
                <a:cs typeface="Roboto"/>
                <a:sym typeface="Roboto"/>
              </a:rPr>
              <a:t>large </a:t>
            </a:r>
            <a:r>
              <a:rPr lang="en">
                <a:solidFill>
                  <a:srgbClr val="666666"/>
                </a:solidFill>
                <a:highlight>
                  <a:srgbClr val="FFFFFF"/>
                </a:highlight>
                <a:latin typeface="Roboto"/>
                <a:ea typeface="Roboto"/>
                <a:cs typeface="Roboto"/>
                <a:sym typeface="Roboto"/>
              </a:rPr>
              <a:t>and </a:t>
            </a:r>
            <a:r>
              <a:rPr b="1" lang="en">
                <a:solidFill>
                  <a:srgbClr val="666666"/>
                </a:solidFill>
                <a:highlight>
                  <a:srgbClr val="FFFFFF"/>
                </a:highlight>
                <a:latin typeface="Roboto"/>
                <a:ea typeface="Roboto"/>
                <a:cs typeface="Roboto"/>
                <a:sym typeface="Roboto"/>
              </a:rPr>
              <a:t>comparable </a:t>
            </a:r>
            <a:r>
              <a:rPr lang="en">
                <a:solidFill>
                  <a:srgbClr val="666666"/>
                </a:solidFill>
                <a:highlight>
                  <a:srgbClr val="FFFFFF"/>
                </a:highlight>
                <a:latin typeface="Roboto"/>
                <a:ea typeface="Roboto"/>
                <a:cs typeface="Roboto"/>
                <a:sym typeface="Roboto"/>
              </a:rPr>
              <a:t>to each other</a:t>
            </a:r>
            <a:endParaRPr>
              <a:solidFill>
                <a:srgbClr val="666666"/>
              </a:solidFill>
              <a:highlight>
                <a:srgbClr val="FFFFFF"/>
              </a:highlight>
              <a:latin typeface="Roboto"/>
              <a:ea typeface="Roboto"/>
              <a:cs typeface="Roboto"/>
              <a:sym typeface="Roboto"/>
            </a:endParaRPr>
          </a:p>
        </p:txBody>
      </p:sp>
      <p:sp>
        <p:nvSpPr>
          <p:cNvPr id="471" name="Google Shape;471;p58"/>
          <p:cNvSpPr txBox="1"/>
          <p:nvPr/>
        </p:nvSpPr>
        <p:spPr>
          <a:xfrm>
            <a:off x="820150" y="1801825"/>
            <a:ext cx="3281700" cy="13716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0000FF"/>
                </a:solidFill>
                <a:latin typeface="Roboto"/>
                <a:ea typeface="Roboto"/>
                <a:cs typeface="Roboto"/>
                <a:sym typeface="Roboto"/>
              </a:rPr>
              <a:t>Morning</a:t>
            </a:r>
            <a:r>
              <a:rPr lang="en" sz="1600">
                <a:solidFill>
                  <a:schemeClr val="dk2"/>
                </a:solidFill>
                <a:latin typeface="Roboto"/>
                <a:ea typeface="Roboto"/>
                <a:cs typeface="Roboto"/>
                <a:sym typeface="Roboto"/>
              </a:rPr>
              <a:t>: 257 Days </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sz="1600">
                <a:solidFill>
                  <a:schemeClr val="dk2"/>
                </a:solidFill>
                <a:latin typeface="Roboto"/>
                <a:ea typeface="Roboto"/>
                <a:cs typeface="Roboto"/>
                <a:sym typeface="Roboto"/>
              </a:rPr>
              <a:t>3 Hours</a:t>
            </a:r>
            <a:r>
              <a:rPr lang="en" sz="1600">
                <a:solidFill>
                  <a:schemeClr val="dk2"/>
                </a:solidFill>
                <a:latin typeface="Roboto"/>
                <a:ea typeface="Roboto"/>
                <a:cs typeface="Roboto"/>
                <a:sym typeface="Roboto"/>
              </a:rPr>
              <a:t>: 8 am -10 am</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rPr lang="en" sz="1600">
                <a:solidFill>
                  <a:schemeClr val="dk2"/>
                </a:solidFill>
                <a:latin typeface="Roboto"/>
                <a:ea typeface="Roboto"/>
                <a:cs typeface="Roboto"/>
                <a:sym typeface="Roboto"/>
              </a:rPr>
              <a:t>Sample size</a:t>
            </a:r>
            <a:r>
              <a:rPr lang="en" sz="1600">
                <a:solidFill>
                  <a:schemeClr val="dk2"/>
                </a:solidFill>
                <a:latin typeface="Roboto"/>
                <a:ea typeface="Roboto"/>
                <a:cs typeface="Roboto"/>
                <a:sym typeface="Roboto"/>
              </a:rPr>
              <a:t>:</a:t>
            </a:r>
            <a:r>
              <a:rPr lang="en" sz="1600">
                <a:solidFill>
                  <a:schemeClr val="dk2"/>
                </a:solidFill>
                <a:latin typeface="Roboto"/>
                <a:ea typeface="Roboto"/>
                <a:cs typeface="Roboto"/>
                <a:sym typeface="Roboto"/>
              </a:rPr>
              <a:t> 771</a:t>
            </a:r>
            <a:endParaRPr sz="1600">
              <a:solidFill>
                <a:schemeClr val="dk2"/>
              </a:solidFill>
              <a:latin typeface="Roboto"/>
              <a:ea typeface="Roboto"/>
              <a:cs typeface="Roboto"/>
              <a:sym typeface="Roboto"/>
            </a:endParaRPr>
          </a:p>
        </p:txBody>
      </p:sp>
      <p:sp>
        <p:nvSpPr>
          <p:cNvPr id="472" name="Google Shape;472;p58"/>
          <p:cNvSpPr txBox="1"/>
          <p:nvPr/>
        </p:nvSpPr>
        <p:spPr>
          <a:xfrm>
            <a:off x="5075075" y="1801825"/>
            <a:ext cx="3281700" cy="13716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38761D"/>
                </a:solidFill>
                <a:latin typeface="Roboto"/>
                <a:ea typeface="Roboto"/>
                <a:cs typeface="Roboto"/>
                <a:sym typeface="Roboto"/>
              </a:rPr>
              <a:t>Evening</a:t>
            </a:r>
            <a:r>
              <a:rPr lang="en" sz="1600">
                <a:solidFill>
                  <a:schemeClr val="dk2"/>
                </a:solidFill>
                <a:latin typeface="Roboto"/>
                <a:ea typeface="Roboto"/>
                <a:cs typeface="Roboto"/>
                <a:sym typeface="Roboto"/>
              </a:rPr>
              <a:t>: 257 Days</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sz="1600">
                <a:solidFill>
                  <a:schemeClr val="dk2"/>
                </a:solidFill>
                <a:latin typeface="Roboto"/>
                <a:ea typeface="Roboto"/>
                <a:cs typeface="Roboto"/>
                <a:sym typeface="Roboto"/>
              </a:rPr>
              <a:t>3 Hours: 5 pm - 8 pm</a:t>
            </a:r>
            <a:endParaRPr sz="1600">
              <a:solidFill>
                <a:schemeClr val="dk2"/>
              </a:solidFill>
              <a:latin typeface="Roboto"/>
              <a:ea typeface="Roboto"/>
              <a:cs typeface="Roboto"/>
              <a:sym typeface="Roboto"/>
            </a:endParaRPr>
          </a:p>
          <a:p>
            <a:pPr indent="0" lvl="0" marL="0" rtl="0" algn="l">
              <a:lnSpc>
                <a:spcPct val="115000"/>
              </a:lnSpc>
              <a:spcBef>
                <a:spcPts val="1600"/>
              </a:spcBef>
              <a:spcAft>
                <a:spcPts val="0"/>
              </a:spcAft>
              <a:buNone/>
            </a:pPr>
            <a:r>
              <a:rPr lang="en" sz="1600">
                <a:solidFill>
                  <a:schemeClr val="dk2"/>
                </a:solidFill>
                <a:latin typeface="Roboto"/>
                <a:ea typeface="Roboto"/>
                <a:cs typeface="Roboto"/>
                <a:sym typeface="Roboto"/>
              </a:rPr>
              <a:t>Sample </a:t>
            </a:r>
            <a:r>
              <a:rPr lang="en" sz="1600">
                <a:solidFill>
                  <a:schemeClr val="dk2"/>
                </a:solidFill>
                <a:latin typeface="Roboto"/>
                <a:ea typeface="Roboto"/>
                <a:cs typeface="Roboto"/>
                <a:sym typeface="Roboto"/>
              </a:rPr>
              <a:t>size: 771</a:t>
            </a:r>
            <a:endParaRPr sz="1600">
              <a:solidFill>
                <a:schemeClr val="dk2"/>
              </a:solidFill>
              <a:latin typeface="Roboto"/>
              <a:ea typeface="Roboto"/>
              <a:cs typeface="Roboto"/>
              <a:sym typeface="Roboto"/>
            </a:endParaRPr>
          </a:p>
          <a:p>
            <a:pPr indent="0" lvl="0" marL="0" rtl="0" algn="l">
              <a:spcBef>
                <a:spcPts val="1600"/>
              </a:spcBef>
              <a:spcAft>
                <a:spcPts val="1600"/>
              </a:spcAft>
              <a:buNone/>
            </a:pPr>
            <a:r>
              <a:t/>
            </a:r>
            <a:endParaRPr b="1">
              <a:solidFill>
                <a:srgbClr val="B45F06"/>
              </a:solidFill>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9"/>
          <p:cNvSpPr txBox="1"/>
          <p:nvPr>
            <p:ph type="title"/>
          </p:nvPr>
        </p:nvSpPr>
        <p:spPr>
          <a:xfrm>
            <a:off x="311700" y="1402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Peak Hours </a:t>
            </a:r>
            <a:r>
              <a:rPr lang="en"/>
              <a:t>Dataset</a:t>
            </a:r>
            <a:r>
              <a:rPr lang="en"/>
              <a:t> Snapshot</a:t>
            </a:r>
            <a:endParaRPr/>
          </a:p>
          <a:p>
            <a:pPr indent="0" lvl="0" marL="0" rtl="0" algn="l">
              <a:spcBef>
                <a:spcPts val="0"/>
              </a:spcBef>
              <a:spcAft>
                <a:spcPts val="0"/>
              </a:spcAft>
              <a:buNone/>
            </a:pPr>
            <a:r>
              <a:t/>
            </a:r>
            <a:endParaRPr/>
          </a:p>
        </p:txBody>
      </p:sp>
      <p:sp>
        <p:nvSpPr>
          <p:cNvPr id="478" name="Google Shape;478;p59"/>
          <p:cNvSpPr txBox="1"/>
          <p:nvPr>
            <p:ph idx="1" type="body"/>
          </p:nvPr>
        </p:nvSpPr>
        <p:spPr>
          <a:xfrm>
            <a:off x="161650" y="419000"/>
            <a:ext cx="8594400" cy="41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rPr lang="en">
                <a:solidFill>
                  <a:srgbClr val="666666"/>
                </a:solidFill>
                <a:latin typeface="Roboto"/>
                <a:ea typeface="Roboto"/>
                <a:cs typeface="Roboto"/>
                <a:sym typeface="Roboto"/>
              </a:rPr>
              <a:t>Snapshot </a:t>
            </a:r>
            <a:r>
              <a:rPr lang="en">
                <a:solidFill>
                  <a:srgbClr val="666666"/>
                </a:solidFill>
                <a:latin typeface="Roboto"/>
                <a:ea typeface="Roboto"/>
                <a:cs typeface="Roboto"/>
                <a:sym typeface="Roboto"/>
              </a:rPr>
              <a:t>of the aggregated dataset for this hypothesis</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a:p>
            <a:pPr indent="0" lvl="0" marL="0" rtl="0" algn="l">
              <a:lnSpc>
                <a:spcPct val="115000"/>
              </a:lnSpc>
              <a:spcBef>
                <a:spcPts val="1000"/>
              </a:spcBef>
              <a:spcAft>
                <a:spcPts val="0"/>
              </a:spcAft>
              <a:buNone/>
            </a:pPr>
            <a:r>
              <a:rPr lang="en" sz="1200">
                <a:solidFill>
                  <a:schemeClr val="accent2"/>
                </a:solidFill>
                <a:latin typeface="Roboto"/>
                <a:ea typeface="Roboto"/>
                <a:cs typeface="Roboto"/>
                <a:sym typeface="Roboto"/>
              </a:rPr>
              <a:t>Note:</a:t>
            </a:r>
            <a:r>
              <a:rPr lang="en" sz="1200">
                <a:solidFill>
                  <a:srgbClr val="666666"/>
                </a:solidFill>
                <a:latin typeface="Roboto"/>
                <a:ea typeface="Roboto"/>
                <a:cs typeface="Roboto"/>
                <a:sym typeface="Roboto"/>
              </a:rPr>
              <a:t> These averages have been taken by averaging the hourly speeds of Uber rides across different segments of streets in Seattle in 2019, for the </a:t>
            </a:r>
            <a:r>
              <a:rPr lang="en" sz="1200">
                <a:solidFill>
                  <a:srgbClr val="666666"/>
                </a:solidFill>
                <a:latin typeface="Roboto"/>
                <a:ea typeface="Roboto"/>
                <a:cs typeface="Roboto"/>
                <a:sym typeface="Roboto"/>
              </a:rPr>
              <a:t>selected six peak hours for weekdays.</a:t>
            </a:r>
            <a:r>
              <a:rPr lang="en" sz="1200">
                <a:solidFill>
                  <a:srgbClr val="666666"/>
                </a:solidFill>
                <a:latin typeface="Roboto"/>
                <a:ea typeface="Roboto"/>
                <a:cs typeface="Roboto"/>
                <a:sym typeface="Roboto"/>
              </a:rPr>
              <a:t> This approximation has been chosen due to the lack of availability of other relevant traffic metrics like car counts per </a:t>
            </a:r>
            <a:r>
              <a:rPr lang="en" sz="1200">
                <a:solidFill>
                  <a:srgbClr val="666666"/>
                </a:solidFill>
                <a:latin typeface="Roboto"/>
                <a:ea typeface="Roboto"/>
                <a:cs typeface="Roboto"/>
                <a:sym typeface="Roboto"/>
              </a:rPr>
              <a:t>street</a:t>
            </a:r>
            <a:r>
              <a:rPr lang="en" sz="1200">
                <a:solidFill>
                  <a:srgbClr val="666666"/>
                </a:solidFill>
                <a:latin typeface="Roboto"/>
                <a:ea typeface="Roboto"/>
                <a:cs typeface="Roboto"/>
                <a:sym typeface="Roboto"/>
              </a:rPr>
              <a:t>, congestion at different times in a day, type of road (highway or not), type of car, etc.</a:t>
            </a:r>
            <a:endParaRPr>
              <a:solidFill>
                <a:srgbClr val="666666"/>
              </a:solidFill>
              <a:latin typeface="Roboto"/>
              <a:ea typeface="Roboto"/>
              <a:cs typeface="Roboto"/>
              <a:sym typeface="Roboto"/>
            </a:endParaRPr>
          </a:p>
          <a:p>
            <a:pPr indent="0" lvl="0" marL="0" rtl="0" algn="l">
              <a:spcBef>
                <a:spcPts val="0"/>
              </a:spcBef>
              <a:spcAft>
                <a:spcPts val="0"/>
              </a:spcAft>
              <a:buNone/>
            </a:pPr>
            <a:r>
              <a:t/>
            </a:r>
            <a:endParaRPr>
              <a:solidFill>
                <a:srgbClr val="666666"/>
              </a:solidFill>
              <a:latin typeface="Roboto"/>
              <a:ea typeface="Roboto"/>
              <a:cs typeface="Roboto"/>
              <a:sym typeface="Roboto"/>
            </a:endParaRPr>
          </a:p>
        </p:txBody>
      </p:sp>
      <p:graphicFrame>
        <p:nvGraphicFramePr>
          <p:cNvPr id="479" name="Google Shape;479;p59"/>
          <p:cNvGraphicFramePr/>
          <p:nvPr/>
        </p:nvGraphicFramePr>
        <p:xfrm>
          <a:off x="995888" y="1264922"/>
          <a:ext cx="3000000" cy="3000000"/>
        </p:xfrm>
        <a:graphic>
          <a:graphicData uri="http://schemas.openxmlformats.org/drawingml/2006/table">
            <a:tbl>
              <a:tblPr>
                <a:noFill/>
                <a:tableStyleId>{B37A3912-8258-439B-BA36-6CB00468B630}</a:tableStyleId>
              </a:tblPr>
              <a:tblGrid>
                <a:gridCol w="621600"/>
                <a:gridCol w="739275"/>
                <a:gridCol w="528950"/>
                <a:gridCol w="1133300"/>
                <a:gridCol w="715875"/>
                <a:gridCol w="1361000"/>
                <a:gridCol w="1771100"/>
              </a:tblGrid>
              <a:tr h="407675">
                <a:tc>
                  <a:txBody>
                    <a:bodyPr/>
                    <a:lstStyle/>
                    <a:p>
                      <a:pPr indent="0" lvl="0" marL="0" rtl="0" algn="ctr">
                        <a:spcBef>
                          <a:spcPts val="0"/>
                        </a:spcBef>
                        <a:spcAft>
                          <a:spcPts val="0"/>
                        </a:spcAft>
                        <a:buNone/>
                      </a:pPr>
                      <a:r>
                        <a:rPr b="1" lang="en"/>
                        <a:t>Year</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Month</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Day</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Day Of Week</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Hour</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Peak Hour Slot</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a:t>Mean Speed (mph)</a:t>
                      </a:r>
                      <a:endParaRPr b="1"/>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dk1"/>
                    </a:solidFill>
                  </a:tcPr>
                </a:tc>
              </a:tr>
              <a:tr h="403875">
                <a:tc>
                  <a:txBody>
                    <a:bodyPr/>
                    <a:lstStyle/>
                    <a:p>
                      <a:pPr indent="0" lvl="0" marL="0" rtl="0" algn="ctr">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Morning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33.35249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3875">
                <a:tc>
                  <a:txBody>
                    <a:bodyPr/>
                    <a:lstStyle/>
                    <a:p>
                      <a:pPr indent="0" lvl="0" marL="0" rtl="0" algn="ctr">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Morning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32.47098</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3875">
                <a:tc>
                  <a:txBody>
                    <a:bodyPr/>
                    <a:lstStyle/>
                    <a:p>
                      <a:pPr indent="0" lvl="0" marL="0" rtl="0" algn="ctr">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Morning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30.30966</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91525">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3875">
                <a:tc>
                  <a:txBody>
                    <a:bodyPr/>
                    <a:lstStyle/>
                    <a:p>
                      <a:pPr indent="0" lvl="0" marL="0" rtl="0" algn="ctr">
                        <a:spcBef>
                          <a:spcPts val="0"/>
                        </a:spcBef>
                        <a:spcAft>
                          <a:spcPts val="0"/>
                        </a:spcAft>
                        <a:buNone/>
                      </a:pPr>
                      <a:r>
                        <a:rPr lang="en"/>
                        <a:t>2019</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12</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31</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Tuesday</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Evening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30.54495</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445025"/>
            <a:ext cx="30729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a:t>
            </a:r>
            <a:endParaRPr/>
          </a:p>
          <a:p>
            <a:pPr indent="0" lvl="0" marL="0" rtl="0" algn="l">
              <a:spcBef>
                <a:spcPts val="0"/>
              </a:spcBef>
              <a:spcAft>
                <a:spcPts val="0"/>
              </a:spcAft>
              <a:buNone/>
            </a:pPr>
            <a:r>
              <a:rPr lang="en"/>
              <a:t>Data Analysis</a:t>
            </a:r>
            <a:endParaRPr/>
          </a:p>
        </p:txBody>
      </p:sp>
      <p:sp>
        <p:nvSpPr>
          <p:cNvPr id="92" name="Google Shape;92;p17"/>
          <p:cNvSpPr txBox="1"/>
          <p:nvPr>
            <p:ph idx="1" type="body"/>
          </p:nvPr>
        </p:nvSpPr>
        <p:spPr>
          <a:xfrm>
            <a:off x="311700" y="1809750"/>
            <a:ext cx="2407200" cy="298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We observe an a</a:t>
            </a:r>
            <a:r>
              <a:rPr lang="en" sz="1400"/>
              <a:t>pproximately </a:t>
            </a:r>
            <a:r>
              <a:rPr b="1" lang="en" sz="1400"/>
              <a:t>n</a:t>
            </a:r>
            <a:r>
              <a:rPr b="1" lang="en" sz="1400"/>
              <a:t>ormal distribution</a:t>
            </a:r>
            <a:r>
              <a:rPr lang="en" sz="1400"/>
              <a:t> in the daily average speeds for Uber rides.</a:t>
            </a:r>
            <a:endParaRPr sz="1400"/>
          </a:p>
          <a:p>
            <a:pPr indent="0" lvl="0" marL="0" rtl="0" algn="l">
              <a:spcBef>
                <a:spcPts val="1600"/>
              </a:spcBef>
              <a:spcAft>
                <a:spcPts val="1600"/>
              </a:spcAft>
              <a:buNone/>
            </a:pPr>
            <a:r>
              <a:rPr lang="en" sz="1400"/>
              <a:t>Not much </a:t>
            </a:r>
            <a:r>
              <a:rPr b="1" lang="en" sz="1400"/>
              <a:t>variance </a:t>
            </a:r>
            <a:r>
              <a:rPr lang="en" sz="1400"/>
              <a:t>is observed in the underlying data, with the exception of a few outliers. </a:t>
            </a:r>
            <a:endParaRPr sz="1400"/>
          </a:p>
        </p:txBody>
      </p:sp>
      <p:pic>
        <p:nvPicPr>
          <p:cNvPr id="93" name="Google Shape;93;p17"/>
          <p:cNvPicPr preferRelativeResize="0"/>
          <p:nvPr/>
        </p:nvPicPr>
        <p:blipFill>
          <a:blip r:embed="rId3">
            <a:alphaModFix/>
          </a:blip>
          <a:stretch>
            <a:fillRect/>
          </a:stretch>
        </p:blipFill>
        <p:spPr>
          <a:xfrm>
            <a:off x="2885750" y="2733650"/>
            <a:ext cx="3926314" cy="2181274"/>
          </a:xfrm>
          <a:prstGeom prst="rect">
            <a:avLst/>
          </a:prstGeom>
          <a:noFill/>
          <a:ln cap="flat" cmpd="sng" w="38100">
            <a:solidFill>
              <a:schemeClr val="dk1"/>
            </a:solidFill>
            <a:prstDash val="solid"/>
            <a:round/>
            <a:headEnd len="sm" w="sm" type="none"/>
            <a:tailEnd len="sm" w="sm" type="none"/>
          </a:ln>
        </p:spPr>
      </p:pic>
      <p:pic>
        <p:nvPicPr>
          <p:cNvPr id="94" name="Google Shape;94;p17"/>
          <p:cNvPicPr preferRelativeResize="0"/>
          <p:nvPr/>
        </p:nvPicPr>
        <p:blipFill>
          <a:blip r:embed="rId4">
            <a:alphaModFix/>
          </a:blip>
          <a:stretch>
            <a:fillRect/>
          </a:stretch>
        </p:blipFill>
        <p:spPr>
          <a:xfrm>
            <a:off x="2896325" y="225383"/>
            <a:ext cx="3905174" cy="2412844"/>
          </a:xfrm>
          <a:prstGeom prst="rect">
            <a:avLst/>
          </a:prstGeom>
          <a:noFill/>
          <a:ln cap="flat" cmpd="sng" w="38100">
            <a:solidFill>
              <a:schemeClr val="dk1"/>
            </a:solidFill>
            <a:prstDash val="solid"/>
            <a:round/>
            <a:headEnd len="sm" w="sm" type="none"/>
            <a:tailEnd len="sm" w="sm" type="none"/>
          </a:ln>
        </p:spPr>
      </p:pic>
      <p:pic>
        <p:nvPicPr>
          <p:cNvPr id="95" name="Google Shape;95;p17"/>
          <p:cNvPicPr preferRelativeResize="0"/>
          <p:nvPr/>
        </p:nvPicPr>
        <p:blipFill>
          <a:blip r:embed="rId5">
            <a:alphaModFix/>
          </a:blip>
          <a:stretch>
            <a:fillRect/>
          </a:stretch>
        </p:blipFill>
        <p:spPr>
          <a:xfrm>
            <a:off x="6978925" y="445025"/>
            <a:ext cx="2027925" cy="4104927"/>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Trends</a:t>
            </a:r>
            <a:endParaRPr/>
          </a:p>
          <a:p>
            <a:pPr indent="0" lvl="0" marL="0" rtl="0" algn="l">
              <a:spcBef>
                <a:spcPts val="0"/>
              </a:spcBef>
              <a:spcAft>
                <a:spcPts val="0"/>
              </a:spcAft>
              <a:buNone/>
            </a:pPr>
            <a:r>
              <a:t/>
            </a:r>
            <a:endParaRPr/>
          </a:p>
        </p:txBody>
      </p:sp>
      <p:sp>
        <p:nvSpPr>
          <p:cNvPr id="101" name="Google Shape;101;p18"/>
          <p:cNvSpPr txBox="1"/>
          <p:nvPr>
            <p:ph idx="1" type="body"/>
          </p:nvPr>
        </p:nvSpPr>
        <p:spPr>
          <a:xfrm>
            <a:off x="311700" y="1142150"/>
            <a:ext cx="1889100" cy="76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2"/>
                </a:solidFill>
                <a:latin typeface="Roboto"/>
                <a:ea typeface="Roboto"/>
                <a:cs typeface="Roboto"/>
                <a:sym typeface="Roboto"/>
              </a:rPr>
              <a:t>MEAN TRAVEL SPEED IN A YEAR </a:t>
            </a:r>
            <a:endParaRPr/>
          </a:p>
        </p:txBody>
      </p:sp>
      <p:sp>
        <p:nvSpPr>
          <p:cNvPr id="102" name="Google Shape;102;p18"/>
          <p:cNvSpPr txBox="1"/>
          <p:nvPr/>
        </p:nvSpPr>
        <p:spPr>
          <a:xfrm>
            <a:off x="3220350" y="3848525"/>
            <a:ext cx="5351100" cy="3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900">
                <a:solidFill>
                  <a:schemeClr val="accent2"/>
                </a:solidFill>
                <a:latin typeface="Roboto"/>
                <a:ea typeface="Roboto"/>
                <a:cs typeface="Roboto"/>
                <a:sym typeface="Roboto"/>
              </a:rPr>
              <a:t>Note:</a:t>
            </a:r>
            <a:r>
              <a:rPr i="1" lang="en" sz="900">
                <a:solidFill>
                  <a:srgbClr val="666666"/>
                </a:solidFill>
                <a:latin typeface="Roboto"/>
                <a:ea typeface="Roboto"/>
                <a:cs typeface="Roboto"/>
                <a:sym typeface="Roboto"/>
              </a:rPr>
              <a:t> Y-axis scale has been adjusted for the range to provide magnified view of the trends</a:t>
            </a:r>
            <a:endParaRPr i="1" sz="900">
              <a:latin typeface="Open Sans"/>
              <a:ea typeface="Open Sans"/>
              <a:cs typeface="Open Sans"/>
              <a:sym typeface="Open Sans"/>
            </a:endParaRPr>
          </a:p>
        </p:txBody>
      </p:sp>
      <p:sp>
        <p:nvSpPr>
          <p:cNvPr id="103" name="Google Shape;103;p18"/>
          <p:cNvSpPr/>
          <p:nvPr/>
        </p:nvSpPr>
        <p:spPr>
          <a:xfrm>
            <a:off x="2391150" y="1716100"/>
            <a:ext cx="676800" cy="707400"/>
          </a:xfrm>
          <a:prstGeom prst="bentArrow">
            <a:avLst>
              <a:gd fmla="val 25000" name="adj1"/>
              <a:gd fmla="val 25000" name="adj2"/>
              <a:gd fmla="val 25000" name="adj3"/>
              <a:gd fmla="val 43750" name="adj4"/>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txBox="1"/>
          <p:nvPr/>
        </p:nvSpPr>
        <p:spPr>
          <a:xfrm>
            <a:off x="3119700" y="4171025"/>
            <a:ext cx="6314400" cy="876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2"/>
              </a:buClr>
              <a:buSzPts val="1200"/>
              <a:buFont typeface="Roboto"/>
              <a:buChar char="●"/>
            </a:pPr>
            <a:r>
              <a:rPr b="1" lang="en" sz="1200">
                <a:solidFill>
                  <a:schemeClr val="dk2"/>
                </a:solidFill>
                <a:latin typeface="Roboto"/>
                <a:ea typeface="Roboto"/>
                <a:cs typeface="Roboto"/>
                <a:sym typeface="Roboto"/>
              </a:rPr>
              <a:t>Seasonality </a:t>
            </a:r>
            <a:r>
              <a:rPr lang="en" sz="1200">
                <a:solidFill>
                  <a:schemeClr val="dk2"/>
                </a:solidFill>
                <a:latin typeface="Roboto"/>
                <a:ea typeface="Roboto"/>
                <a:cs typeface="Roboto"/>
                <a:sym typeface="Roboto"/>
              </a:rPr>
              <a:t>by the day of the week can be observed</a:t>
            </a:r>
            <a:endParaRPr sz="1200">
              <a:solidFill>
                <a:schemeClr val="dk2"/>
              </a:solidFill>
              <a:latin typeface="Roboto"/>
              <a:ea typeface="Roboto"/>
              <a:cs typeface="Roboto"/>
              <a:sym typeface="Roboto"/>
            </a:endParaRPr>
          </a:p>
          <a:p>
            <a:pPr indent="-304800" lvl="0" marL="457200" rtl="0" algn="l">
              <a:spcBef>
                <a:spcPts val="1000"/>
              </a:spcBef>
              <a:spcAft>
                <a:spcPts val="0"/>
              </a:spcAft>
              <a:buClr>
                <a:schemeClr val="dk2"/>
              </a:buClr>
              <a:buSzPts val="1200"/>
              <a:buFont typeface="Roboto"/>
              <a:buChar char="●"/>
            </a:pPr>
            <a:r>
              <a:rPr b="1" lang="en" sz="1200">
                <a:solidFill>
                  <a:schemeClr val="dk2"/>
                </a:solidFill>
                <a:latin typeface="Roboto"/>
                <a:ea typeface="Roboto"/>
                <a:cs typeface="Roboto"/>
                <a:sym typeface="Roboto"/>
              </a:rPr>
              <a:t>Festive holidays</a:t>
            </a:r>
            <a:r>
              <a:rPr lang="en" sz="1200">
                <a:solidFill>
                  <a:schemeClr val="dk2"/>
                </a:solidFill>
                <a:latin typeface="Roboto"/>
                <a:ea typeface="Roboto"/>
                <a:cs typeface="Roboto"/>
                <a:sym typeface="Roboto"/>
              </a:rPr>
              <a:t> have some deviation from the average</a:t>
            </a:r>
            <a:endParaRPr sz="1200">
              <a:solidFill>
                <a:schemeClr val="dk2"/>
              </a:solidFill>
              <a:latin typeface="Roboto"/>
              <a:ea typeface="Roboto"/>
              <a:cs typeface="Roboto"/>
              <a:sym typeface="Roboto"/>
            </a:endParaRPr>
          </a:p>
          <a:p>
            <a:pPr indent="0" lvl="0" marL="457200" rtl="0" algn="l">
              <a:spcBef>
                <a:spcPts val="1000"/>
              </a:spcBef>
              <a:spcAft>
                <a:spcPts val="0"/>
              </a:spcAft>
              <a:buNone/>
            </a:pPr>
            <a:r>
              <a:t/>
            </a:r>
            <a:endParaRPr sz="1200">
              <a:solidFill>
                <a:schemeClr val="dk2"/>
              </a:solidFill>
              <a:latin typeface="Roboto"/>
              <a:ea typeface="Roboto"/>
              <a:cs typeface="Roboto"/>
              <a:sym typeface="Roboto"/>
            </a:endParaRPr>
          </a:p>
        </p:txBody>
      </p:sp>
      <p:pic>
        <p:nvPicPr>
          <p:cNvPr id="105" name="Google Shape;105;p18"/>
          <p:cNvPicPr preferRelativeResize="0"/>
          <p:nvPr/>
        </p:nvPicPr>
        <p:blipFill rotWithShape="1">
          <a:blip r:embed="rId3">
            <a:alphaModFix/>
          </a:blip>
          <a:srcRect b="2780" l="0" r="0" t="0"/>
          <a:stretch/>
        </p:blipFill>
        <p:spPr>
          <a:xfrm>
            <a:off x="244125" y="2611575"/>
            <a:ext cx="2249099" cy="1574034"/>
          </a:xfrm>
          <a:prstGeom prst="rect">
            <a:avLst/>
          </a:prstGeom>
          <a:noFill/>
          <a:ln>
            <a:noFill/>
          </a:ln>
        </p:spPr>
      </p:pic>
      <p:pic>
        <p:nvPicPr>
          <p:cNvPr id="106" name="Google Shape;106;p18"/>
          <p:cNvPicPr preferRelativeResize="0"/>
          <p:nvPr/>
        </p:nvPicPr>
        <p:blipFill rotWithShape="1">
          <a:blip r:embed="rId4">
            <a:alphaModFix/>
          </a:blip>
          <a:srcRect b="2572" l="0" r="0" t="0"/>
          <a:stretch/>
        </p:blipFill>
        <p:spPr>
          <a:xfrm>
            <a:off x="3269250" y="208825"/>
            <a:ext cx="5253326" cy="3684452"/>
          </a:xfrm>
          <a:prstGeom prst="rect">
            <a:avLst/>
          </a:prstGeom>
          <a:noFill/>
          <a:ln cap="flat" cmpd="sng" w="38100">
            <a:solidFill>
              <a:schemeClr val="dk1"/>
            </a:solidFill>
            <a:prstDash val="solid"/>
            <a:round/>
            <a:headEnd len="sm" w="sm" type="none"/>
            <a:tailEnd len="sm" w="sm" type="none"/>
          </a:ln>
        </p:spPr>
      </p:pic>
      <p:sp>
        <p:nvSpPr>
          <p:cNvPr id="107" name="Google Shape;107;p18"/>
          <p:cNvSpPr txBox="1"/>
          <p:nvPr/>
        </p:nvSpPr>
        <p:spPr>
          <a:xfrm>
            <a:off x="5824638" y="3715325"/>
            <a:ext cx="524400" cy="1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Date</a:t>
            </a:r>
            <a:endParaRPr b="1" sz="700">
              <a:solidFill>
                <a:srgbClr val="666666"/>
              </a:solidFill>
              <a:latin typeface="Open Sans"/>
              <a:ea typeface="Open Sans"/>
              <a:cs typeface="Open Sans"/>
              <a:sym typeface="Open Sans"/>
            </a:endParaRPr>
          </a:p>
        </p:txBody>
      </p:sp>
      <p:sp>
        <p:nvSpPr>
          <p:cNvPr id="108" name="Google Shape;108;p18"/>
          <p:cNvSpPr txBox="1"/>
          <p:nvPr/>
        </p:nvSpPr>
        <p:spPr>
          <a:xfrm rot="-5400000">
            <a:off x="2746550" y="2039050"/>
            <a:ext cx="1173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Mean Speed MPH</a:t>
            </a:r>
            <a:endParaRPr b="1" sz="700">
              <a:solidFill>
                <a:srgbClr val="666666"/>
              </a:solidFill>
              <a:latin typeface="Open Sans"/>
              <a:ea typeface="Open Sans"/>
              <a:cs typeface="Open Sans"/>
              <a:sym typeface="Open Sans"/>
            </a:endParaRPr>
          </a:p>
        </p:txBody>
      </p:sp>
      <p:sp>
        <p:nvSpPr>
          <p:cNvPr id="109" name="Google Shape;109;p18"/>
          <p:cNvSpPr txBox="1"/>
          <p:nvPr/>
        </p:nvSpPr>
        <p:spPr>
          <a:xfrm>
            <a:off x="3279236" y="208825"/>
            <a:ext cx="2047500" cy="18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DAILY AVERAGE SPEED IN 2019</a:t>
            </a:r>
            <a:endParaRPr b="1" sz="900">
              <a:latin typeface="Open Sans"/>
              <a:ea typeface="Open Sans"/>
              <a:cs typeface="Open Sans"/>
              <a:sym typeface="Open Sans"/>
            </a:endParaRPr>
          </a:p>
        </p:txBody>
      </p:sp>
      <p:sp>
        <p:nvSpPr>
          <p:cNvPr id="110" name="Google Shape;110;p18"/>
          <p:cNvSpPr txBox="1"/>
          <p:nvPr/>
        </p:nvSpPr>
        <p:spPr>
          <a:xfrm>
            <a:off x="156299" y="2296550"/>
            <a:ext cx="2158800" cy="18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latin typeface="Open Sans"/>
                <a:ea typeface="Open Sans"/>
                <a:cs typeface="Open Sans"/>
                <a:sym typeface="Open Sans"/>
              </a:rPr>
              <a:t>MONTHLY </a:t>
            </a:r>
            <a:r>
              <a:rPr b="1" lang="en" sz="900">
                <a:latin typeface="Open Sans"/>
                <a:ea typeface="Open Sans"/>
                <a:cs typeface="Open Sans"/>
                <a:sym typeface="Open Sans"/>
              </a:rPr>
              <a:t>AVERAGE SPEED IN 2019</a:t>
            </a:r>
            <a:endParaRPr b="1" sz="900">
              <a:latin typeface="Open Sans"/>
              <a:ea typeface="Open Sans"/>
              <a:cs typeface="Open Sans"/>
              <a:sym typeface="Open Sans"/>
            </a:endParaRPr>
          </a:p>
        </p:txBody>
      </p:sp>
      <p:sp>
        <p:nvSpPr>
          <p:cNvPr id="111" name="Google Shape;111;p18"/>
          <p:cNvSpPr txBox="1"/>
          <p:nvPr/>
        </p:nvSpPr>
        <p:spPr>
          <a:xfrm>
            <a:off x="1156863" y="4135375"/>
            <a:ext cx="524400" cy="1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Date</a:t>
            </a:r>
            <a:endParaRPr b="1" sz="700">
              <a:solidFill>
                <a:srgbClr val="666666"/>
              </a:solidFill>
              <a:latin typeface="Open Sans"/>
              <a:ea typeface="Open Sans"/>
              <a:cs typeface="Open Sans"/>
              <a:sym typeface="Open Sans"/>
            </a:endParaRPr>
          </a:p>
        </p:txBody>
      </p:sp>
      <p:sp>
        <p:nvSpPr>
          <p:cNvPr id="112" name="Google Shape;112;p18"/>
          <p:cNvSpPr txBox="1"/>
          <p:nvPr/>
        </p:nvSpPr>
        <p:spPr>
          <a:xfrm rot="-5400000">
            <a:off x="-440925" y="3225275"/>
            <a:ext cx="1173600" cy="10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Mean Speed MPH</a:t>
            </a:r>
            <a:endParaRPr b="1" sz="700">
              <a:solidFill>
                <a:srgbClr val="666666"/>
              </a:solidFill>
              <a:latin typeface="Open Sans"/>
              <a:ea typeface="Open Sans"/>
              <a:cs typeface="Open Sans"/>
              <a:sym typeface="Open Sans"/>
            </a:endParaRPr>
          </a:p>
        </p:txBody>
      </p:sp>
      <p:sp>
        <p:nvSpPr>
          <p:cNvPr id="113" name="Google Shape;113;p18"/>
          <p:cNvSpPr txBox="1"/>
          <p:nvPr/>
        </p:nvSpPr>
        <p:spPr>
          <a:xfrm>
            <a:off x="244125" y="2611575"/>
            <a:ext cx="804600" cy="1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700">
              <a:solidFill>
                <a:srgbClr val="666666"/>
              </a:solidFill>
              <a:latin typeface="Open Sans"/>
              <a:ea typeface="Open Sans"/>
              <a:cs typeface="Open Sans"/>
              <a:sym typeface="Open Sans"/>
            </a:endParaRPr>
          </a:p>
        </p:txBody>
      </p:sp>
      <p:sp>
        <p:nvSpPr>
          <p:cNvPr id="114" name="Google Shape;114;p18"/>
          <p:cNvSpPr/>
          <p:nvPr/>
        </p:nvSpPr>
        <p:spPr>
          <a:xfrm>
            <a:off x="219600" y="2652101"/>
            <a:ext cx="2337000" cy="676800"/>
          </a:xfrm>
          <a:prstGeom prst="rect">
            <a:avLst/>
          </a:prstGeom>
          <a:noFill/>
          <a:ln cap="flat" cmpd="sng" w="28575">
            <a:solidFill>
              <a:schemeClr val="dk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9"/>
          <p:cNvSpPr txBox="1"/>
          <p:nvPr>
            <p:ph idx="1" type="body"/>
          </p:nvPr>
        </p:nvSpPr>
        <p:spPr>
          <a:xfrm>
            <a:off x="245250" y="262875"/>
            <a:ext cx="1889100" cy="76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accent2"/>
                </a:solidFill>
                <a:latin typeface="Roboto"/>
                <a:ea typeface="Roboto"/>
                <a:cs typeface="Roboto"/>
                <a:sym typeface="Roboto"/>
              </a:rPr>
              <a:t>MEAN TRAVEL SPEED IN A DAY</a:t>
            </a:r>
            <a:endParaRPr/>
          </a:p>
        </p:txBody>
      </p:sp>
      <p:sp>
        <p:nvSpPr>
          <p:cNvPr id="120" name="Google Shape;120;p19"/>
          <p:cNvSpPr txBox="1"/>
          <p:nvPr/>
        </p:nvSpPr>
        <p:spPr>
          <a:xfrm>
            <a:off x="335175" y="1026375"/>
            <a:ext cx="1799100" cy="29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a:ea typeface="Roboto"/>
                <a:cs typeface="Roboto"/>
                <a:sym typeface="Roboto"/>
              </a:rPr>
              <a:t>In 2019, </a:t>
            </a:r>
            <a:r>
              <a:rPr b="1" lang="en" sz="1200">
                <a:solidFill>
                  <a:schemeClr val="dk2"/>
                </a:solidFill>
                <a:latin typeface="Roboto"/>
                <a:ea typeface="Roboto"/>
                <a:cs typeface="Roboto"/>
                <a:sym typeface="Roboto"/>
              </a:rPr>
              <a:t>mornings </a:t>
            </a:r>
            <a:r>
              <a:rPr lang="en" sz="1200">
                <a:solidFill>
                  <a:schemeClr val="dk2"/>
                </a:solidFill>
                <a:latin typeface="Roboto"/>
                <a:ea typeface="Roboto"/>
                <a:cs typeface="Roboto"/>
                <a:sym typeface="Roboto"/>
              </a:rPr>
              <a:t>(6am to 12pm) tend to have higher average speed</a:t>
            </a:r>
            <a:endParaRPr sz="1200">
              <a:solidFill>
                <a:schemeClr val="dk2"/>
              </a:solidFill>
              <a:latin typeface="Roboto"/>
              <a:ea typeface="Roboto"/>
              <a:cs typeface="Roboto"/>
              <a:sym typeface="Roboto"/>
            </a:endParaRPr>
          </a:p>
          <a:p>
            <a:pPr indent="0" lvl="0" marL="0" rtl="0" algn="l">
              <a:spcBef>
                <a:spcPts val="1000"/>
              </a:spcBef>
              <a:spcAft>
                <a:spcPts val="0"/>
              </a:spcAft>
              <a:buNone/>
            </a:pPr>
            <a:r>
              <a:rPr lang="en" sz="1200">
                <a:solidFill>
                  <a:schemeClr val="dk2"/>
                </a:solidFill>
                <a:latin typeface="Roboto"/>
                <a:ea typeface="Roboto"/>
                <a:cs typeface="Roboto"/>
                <a:sym typeface="Roboto"/>
              </a:rPr>
              <a:t>From</a:t>
            </a:r>
            <a:r>
              <a:rPr lang="en" sz="1200">
                <a:solidFill>
                  <a:schemeClr val="dk2"/>
                </a:solidFill>
                <a:latin typeface="Roboto"/>
                <a:ea typeface="Roboto"/>
                <a:cs typeface="Roboto"/>
                <a:sym typeface="Roboto"/>
              </a:rPr>
              <a:t> 2pm till midnight, the average speed remains approximately 30 mph</a:t>
            </a:r>
            <a:endParaRPr sz="1200">
              <a:solidFill>
                <a:schemeClr val="dk2"/>
              </a:solidFill>
              <a:latin typeface="Roboto"/>
              <a:ea typeface="Roboto"/>
              <a:cs typeface="Roboto"/>
              <a:sym typeface="Roboto"/>
            </a:endParaRPr>
          </a:p>
          <a:p>
            <a:pPr indent="0" lvl="0" marL="457200" rtl="0" algn="l">
              <a:spcBef>
                <a:spcPts val="1000"/>
              </a:spcBef>
              <a:spcAft>
                <a:spcPts val="0"/>
              </a:spcAft>
              <a:buNone/>
            </a:pPr>
            <a:r>
              <a:t/>
            </a:r>
            <a:endParaRPr sz="1200">
              <a:solidFill>
                <a:schemeClr val="dk2"/>
              </a:solidFill>
              <a:latin typeface="Roboto"/>
              <a:ea typeface="Roboto"/>
              <a:cs typeface="Roboto"/>
              <a:sym typeface="Roboto"/>
            </a:endParaRPr>
          </a:p>
        </p:txBody>
      </p:sp>
      <p:pic>
        <p:nvPicPr>
          <p:cNvPr id="121" name="Google Shape;121;p19"/>
          <p:cNvPicPr preferRelativeResize="0"/>
          <p:nvPr/>
        </p:nvPicPr>
        <p:blipFill rotWithShape="1">
          <a:blip r:embed="rId3">
            <a:alphaModFix/>
          </a:blip>
          <a:srcRect b="2884" l="0" r="0" t="0"/>
          <a:stretch/>
        </p:blipFill>
        <p:spPr>
          <a:xfrm>
            <a:off x="2507250" y="262875"/>
            <a:ext cx="6429276" cy="4490625"/>
          </a:xfrm>
          <a:prstGeom prst="rect">
            <a:avLst/>
          </a:prstGeom>
          <a:noFill/>
          <a:ln cap="flat" cmpd="sng" w="38100">
            <a:solidFill>
              <a:schemeClr val="dk1"/>
            </a:solidFill>
            <a:prstDash val="solid"/>
            <a:round/>
            <a:headEnd len="sm" w="sm" type="none"/>
            <a:tailEnd len="sm" w="sm" type="none"/>
          </a:ln>
        </p:spPr>
      </p:pic>
      <p:sp>
        <p:nvSpPr>
          <p:cNvPr id="122" name="Google Shape;122;p19"/>
          <p:cNvSpPr txBox="1"/>
          <p:nvPr/>
        </p:nvSpPr>
        <p:spPr>
          <a:xfrm>
            <a:off x="5396175" y="4556225"/>
            <a:ext cx="1089600" cy="1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Hour of the day</a:t>
            </a:r>
            <a:endParaRPr b="1" sz="700">
              <a:solidFill>
                <a:srgbClr val="666666"/>
              </a:solidFill>
              <a:latin typeface="Open Sans"/>
              <a:ea typeface="Open Sans"/>
              <a:cs typeface="Open Sans"/>
              <a:sym typeface="Open Sans"/>
            </a:endParaRPr>
          </a:p>
        </p:txBody>
      </p:sp>
      <p:sp>
        <p:nvSpPr>
          <p:cNvPr id="123" name="Google Shape;123;p19"/>
          <p:cNvSpPr txBox="1"/>
          <p:nvPr/>
        </p:nvSpPr>
        <p:spPr>
          <a:xfrm rot="-5400000">
            <a:off x="1933200" y="2333063"/>
            <a:ext cx="1370700" cy="13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700">
                <a:solidFill>
                  <a:srgbClr val="666666"/>
                </a:solidFill>
                <a:latin typeface="Open Sans"/>
                <a:ea typeface="Open Sans"/>
                <a:cs typeface="Open Sans"/>
                <a:sym typeface="Open Sans"/>
              </a:rPr>
              <a:t>Mean Speed in Mph</a:t>
            </a:r>
            <a:endParaRPr b="1" sz="700">
              <a:solidFill>
                <a:srgbClr val="666666"/>
              </a:solidFill>
              <a:latin typeface="Open Sans"/>
              <a:ea typeface="Open Sans"/>
              <a:cs typeface="Open Sans"/>
              <a:sym typeface="Open Sans"/>
            </a:endParaRPr>
          </a:p>
        </p:txBody>
      </p:sp>
      <p:sp>
        <p:nvSpPr>
          <p:cNvPr id="124" name="Google Shape;124;p19"/>
          <p:cNvSpPr/>
          <p:nvPr/>
        </p:nvSpPr>
        <p:spPr>
          <a:xfrm>
            <a:off x="3185525" y="262875"/>
            <a:ext cx="1446300" cy="205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txBox="1"/>
          <p:nvPr>
            <p:ph type="title"/>
          </p:nvPr>
        </p:nvSpPr>
        <p:spPr>
          <a:xfrm>
            <a:off x="2507250" y="262875"/>
            <a:ext cx="2691600" cy="277200"/>
          </a:xfrm>
          <a:prstGeom prst="rect">
            <a:avLst/>
          </a:prstGeom>
          <a:solidFill>
            <a:srgbClr val="FFFFFF"/>
          </a:solidFill>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000000"/>
                </a:solidFill>
                <a:latin typeface="Open Sans"/>
                <a:ea typeface="Open Sans"/>
                <a:cs typeface="Open Sans"/>
                <a:sym typeface="Open Sans"/>
              </a:rPr>
              <a:t>HOURLY </a:t>
            </a:r>
            <a:r>
              <a:rPr lang="en" sz="1100">
                <a:solidFill>
                  <a:srgbClr val="000000"/>
                </a:solidFill>
                <a:latin typeface="Open Sans"/>
                <a:ea typeface="Open Sans"/>
                <a:cs typeface="Open Sans"/>
                <a:sym typeface="Open Sans"/>
              </a:rPr>
              <a:t>AVERAGE SPEED IN 2019</a:t>
            </a:r>
            <a:endParaRPr sz="1100">
              <a:solidFill>
                <a:srgbClr val="000000"/>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Areas of Interest</a:t>
            </a:r>
            <a:endParaRPr/>
          </a:p>
        </p:txBody>
      </p:sp>
      <p:sp>
        <p:nvSpPr>
          <p:cNvPr id="131" name="Google Shape;131;p20"/>
          <p:cNvSpPr txBox="1"/>
          <p:nvPr>
            <p:ph idx="1" type="body"/>
          </p:nvPr>
        </p:nvSpPr>
        <p:spPr>
          <a:xfrm>
            <a:off x="311700" y="1266325"/>
            <a:ext cx="8520600" cy="3671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AutoNum type="arabicPeriod"/>
            </a:pPr>
            <a:r>
              <a:rPr lang="en" sz="1400">
                <a:latin typeface="Roboto"/>
                <a:ea typeface="Roboto"/>
                <a:cs typeface="Roboto"/>
                <a:sym typeface="Roboto"/>
              </a:rPr>
              <a:t>Seasonality by </a:t>
            </a:r>
            <a:r>
              <a:rPr b="1" lang="en" sz="1400">
                <a:latin typeface="Roboto"/>
                <a:ea typeface="Roboto"/>
                <a:cs typeface="Roboto"/>
                <a:sym typeface="Roboto"/>
              </a:rPr>
              <a:t>day of week</a:t>
            </a:r>
            <a:endParaRPr b="1" sz="1400">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sz="1400">
                <a:latin typeface="Roboto"/>
                <a:ea typeface="Roboto"/>
                <a:cs typeface="Roboto"/>
                <a:sym typeface="Roboto"/>
              </a:rPr>
              <a:t>Impact of popular </a:t>
            </a:r>
            <a:r>
              <a:rPr b="1" lang="en" sz="1400">
                <a:latin typeface="Roboto"/>
                <a:ea typeface="Roboto"/>
                <a:cs typeface="Roboto"/>
                <a:sym typeface="Roboto"/>
              </a:rPr>
              <a:t>festivals </a:t>
            </a:r>
            <a:r>
              <a:rPr lang="en" sz="1400">
                <a:latin typeface="Roboto"/>
                <a:ea typeface="Roboto"/>
                <a:cs typeface="Roboto"/>
                <a:sym typeface="Roboto"/>
              </a:rPr>
              <a:t>on speeds</a:t>
            </a:r>
            <a:endParaRPr sz="1400">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sz="1400">
                <a:latin typeface="Roboto"/>
                <a:ea typeface="Roboto"/>
                <a:cs typeface="Roboto"/>
                <a:sym typeface="Roboto"/>
              </a:rPr>
              <a:t>Speeds during </a:t>
            </a:r>
            <a:r>
              <a:rPr b="1" lang="en" sz="1400">
                <a:latin typeface="Roboto"/>
                <a:ea typeface="Roboto"/>
                <a:cs typeface="Roboto"/>
                <a:sym typeface="Roboto"/>
              </a:rPr>
              <a:t>peak hours</a:t>
            </a:r>
            <a:r>
              <a:rPr lang="en" sz="1400">
                <a:latin typeface="Roboto"/>
                <a:ea typeface="Roboto"/>
                <a:cs typeface="Roboto"/>
                <a:sym typeface="Roboto"/>
              </a:rPr>
              <a:t> of the day</a:t>
            </a:r>
            <a:endParaRPr sz="1400">
              <a:latin typeface="Roboto"/>
              <a:ea typeface="Roboto"/>
              <a:cs typeface="Roboto"/>
              <a:sym typeface="Roboto"/>
            </a:endParaRPr>
          </a:p>
          <a:p>
            <a:pPr indent="0" lvl="0" marL="0" rtl="0" algn="l">
              <a:spcBef>
                <a:spcPts val="1600"/>
              </a:spcBef>
              <a:spcAft>
                <a:spcPts val="0"/>
              </a:spcAft>
              <a:buNone/>
            </a:pPr>
            <a:r>
              <a:rPr b="1" lang="en" sz="1400">
                <a:solidFill>
                  <a:schemeClr val="accent2"/>
                </a:solidFill>
                <a:latin typeface="Roboto"/>
                <a:ea typeface="Roboto"/>
                <a:cs typeface="Roboto"/>
                <a:sym typeface="Roboto"/>
              </a:rPr>
              <a:t>Target Audience:</a:t>
            </a:r>
            <a:r>
              <a:rPr lang="en" sz="1400">
                <a:latin typeface="Roboto"/>
                <a:ea typeface="Roboto"/>
                <a:cs typeface="Roboto"/>
                <a:sym typeface="Roboto"/>
              </a:rPr>
              <a:t> </a:t>
            </a:r>
            <a:endParaRPr sz="1400">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Office goers</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People moving into Seattle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Students </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Uber organisation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Seattle city planning corporation</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Seattle police</a:t>
            </a:r>
            <a:endParaRPr>
              <a:latin typeface="Roboto"/>
              <a:ea typeface="Roboto"/>
              <a:cs typeface="Roboto"/>
              <a:sym typeface="Roboto"/>
            </a:endParaRPr>
          </a:p>
          <a:p>
            <a:pPr indent="-317500" lvl="1" marL="914400" rtl="0" algn="l">
              <a:spcBef>
                <a:spcPts val="0"/>
              </a:spcBef>
              <a:spcAft>
                <a:spcPts val="0"/>
              </a:spcAft>
              <a:buSzPts val="1400"/>
              <a:buFont typeface="Roboto"/>
              <a:buChar char="○"/>
            </a:pPr>
            <a:r>
              <a:rPr lang="en">
                <a:latin typeface="Roboto"/>
                <a:ea typeface="Roboto"/>
                <a:cs typeface="Roboto"/>
                <a:sym typeface="Roboto"/>
              </a:rPr>
              <a:t>Anyone curious to understand the Uber movement trends during different times of the day, week and a year</a:t>
            </a:r>
            <a:endParaRPr>
              <a:latin typeface="Roboto"/>
              <a:ea typeface="Roboto"/>
              <a:cs typeface="Roboto"/>
              <a:sym typeface="Roboto"/>
            </a:endParaRPr>
          </a:p>
          <a:p>
            <a:pPr indent="0" lvl="0" marL="457200" rtl="0" algn="l">
              <a:spcBef>
                <a:spcPts val="1600"/>
              </a:spcBef>
              <a:spcAft>
                <a:spcPts val="0"/>
              </a:spcAft>
              <a:buNone/>
            </a:pPr>
            <a:r>
              <a:t/>
            </a:r>
            <a:endParaRPr sz="1400">
              <a:latin typeface="Roboto"/>
              <a:ea typeface="Roboto"/>
              <a:cs typeface="Roboto"/>
              <a:sym typeface="Roboto"/>
            </a:endParaRPr>
          </a:p>
          <a:p>
            <a:pPr indent="0" lvl="0" marL="45720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0"/>
              </a:spcAft>
              <a:buNone/>
            </a:pPr>
            <a:r>
              <a:t/>
            </a:r>
            <a:endParaRPr sz="1400">
              <a:latin typeface="Roboto"/>
              <a:ea typeface="Roboto"/>
              <a:cs typeface="Roboto"/>
              <a:sym typeface="Roboto"/>
            </a:endParaRPr>
          </a:p>
          <a:p>
            <a:pPr indent="0" lvl="0" marL="0" rtl="0" algn="l">
              <a:spcBef>
                <a:spcPts val="1600"/>
              </a:spcBef>
              <a:spcAft>
                <a:spcPts val="1600"/>
              </a:spcAft>
              <a:buNone/>
            </a:pPr>
            <a:r>
              <a:t/>
            </a:r>
            <a:endParaRPr sz="14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1"/>
          <p:cNvPicPr preferRelativeResize="0"/>
          <p:nvPr/>
        </p:nvPicPr>
        <p:blipFill>
          <a:blip r:embed="rId3">
            <a:alphaModFix/>
          </a:blip>
          <a:stretch>
            <a:fillRect/>
          </a:stretch>
        </p:blipFill>
        <p:spPr>
          <a:xfrm>
            <a:off x="382300" y="1645550"/>
            <a:ext cx="4425975" cy="2805200"/>
          </a:xfrm>
          <a:prstGeom prst="rect">
            <a:avLst/>
          </a:prstGeom>
          <a:noFill/>
          <a:ln>
            <a:noFill/>
          </a:ln>
        </p:spPr>
      </p:pic>
      <p:sp>
        <p:nvSpPr>
          <p:cNvPr id="137" name="Google Shape;137;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 1 </a:t>
            </a:r>
            <a:endParaRPr/>
          </a:p>
        </p:txBody>
      </p:sp>
      <p:sp>
        <p:nvSpPr>
          <p:cNvPr id="138" name="Google Shape;138;p21"/>
          <p:cNvSpPr txBox="1"/>
          <p:nvPr>
            <p:ph idx="1" type="body"/>
          </p:nvPr>
        </p:nvSpPr>
        <p:spPr>
          <a:xfrm>
            <a:off x="311700" y="1142150"/>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2200">
                <a:solidFill>
                  <a:srgbClr val="666666"/>
                </a:solidFill>
                <a:latin typeface="Roboto"/>
                <a:ea typeface="Roboto"/>
                <a:cs typeface="Roboto"/>
                <a:sym typeface="Roboto"/>
              </a:rPr>
              <a:t>How does the </a:t>
            </a:r>
            <a:r>
              <a:rPr b="1" lang="en" sz="2200">
                <a:solidFill>
                  <a:srgbClr val="666666"/>
                </a:solidFill>
                <a:latin typeface="Roboto"/>
                <a:ea typeface="Roboto"/>
                <a:cs typeface="Roboto"/>
                <a:sym typeface="Roboto"/>
              </a:rPr>
              <a:t>average speed</a:t>
            </a:r>
            <a:r>
              <a:rPr b="1" lang="en" sz="2200">
                <a:solidFill>
                  <a:srgbClr val="666666"/>
                </a:solidFill>
                <a:latin typeface="Roboto"/>
                <a:ea typeface="Roboto"/>
                <a:cs typeface="Roboto"/>
                <a:sym typeface="Roboto"/>
              </a:rPr>
              <a:t> for Uber rides differ on each day of the week in Seattle in 2019?</a:t>
            </a:r>
            <a:endParaRPr b="1" sz="2200">
              <a:solidFill>
                <a:srgbClr val="666666"/>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2200">
              <a:solidFill>
                <a:srgbClr val="666666"/>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2200">
              <a:solidFill>
                <a:srgbClr val="666666"/>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2200">
              <a:solidFill>
                <a:srgbClr val="666666"/>
              </a:solidFill>
              <a:latin typeface="Roboto"/>
              <a:ea typeface="Roboto"/>
              <a:cs typeface="Roboto"/>
              <a:sym typeface="Roboto"/>
            </a:endParaRPr>
          </a:p>
          <a:p>
            <a:pPr indent="0" lvl="0" marL="0" marR="0" rtl="0" algn="l">
              <a:lnSpc>
                <a:spcPct val="115000"/>
              </a:lnSpc>
              <a:spcBef>
                <a:spcPts val="0"/>
              </a:spcBef>
              <a:spcAft>
                <a:spcPts val="0"/>
              </a:spcAft>
              <a:buNone/>
            </a:pPr>
            <a:r>
              <a:t/>
            </a:r>
            <a:endParaRPr b="1" sz="2200">
              <a:solidFill>
                <a:srgbClr val="666666"/>
              </a:solidFill>
              <a:latin typeface="Roboto"/>
              <a:ea typeface="Roboto"/>
              <a:cs typeface="Roboto"/>
              <a:sym typeface="Roboto"/>
            </a:endParaRPr>
          </a:p>
        </p:txBody>
      </p:sp>
      <p:sp>
        <p:nvSpPr>
          <p:cNvPr id="139" name="Google Shape;139;p21"/>
          <p:cNvSpPr/>
          <p:nvPr/>
        </p:nvSpPr>
        <p:spPr>
          <a:xfrm rot="-19">
            <a:off x="5269715" y="2448044"/>
            <a:ext cx="3129788" cy="463651"/>
          </a:xfrm>
          <a:prstGeom prst="rect">
            <a:avLst/>
          </a:prstGeom>
        </p:spPr>
        <p:txBody>
          <a:bodyPr>
            <a:prstTxWarp prst="textPlain"/>
          </a:bodyPr>
          <a:lstStyle/>
          <a:p>
            <a:pPr lvl="0" algn="ctr"/>
            <a:r>
              <a:rPr b="1" i="0">
                <a:ln cap="flat" cmpd="sng" w="9525">
                  <a:solidFill>
                    <a:schemeClr val="dk2"/>
                  </a:solidFill>
                  <a:prstDash val="solid"/>
                  <a:round/>
                  <a:headEnd len="sm" w="sm" type="none"/>
                  <a:tailEnd len="sm" w="sm" type="none"/>
                </a:ln>
                <a:solidFill>
                  <a:schemeClr val="dk1"/>
                </a:solidFill>
                <a:latin typeface="Arial"/>
              </a:rPr>
              <a:t>#MondayBlues</a:t>
            </a:r>
          </a:p>
        </p:txBody>
      </p:sp>
      <p:sp>
        <p:nvSpPr>
          <p:cNvPr id="140" name="Google Shape;140;p21"/>
          <p:cNvSpPr/>
          <p:nvPr/>
        </p:nvSpPr>
        <p:spPr>
          <a:xfrm rot="19">
            <a:off x="5269725" y="3074831"/>
            <a:ext cx="3274707" cy="37385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4"/>
                </a:solidFill>
                <a:latin typeface="Arial"/>
              </a:rPr>
              <a:t>#WeekendVibes</a:t>
            </a:r>
          </a:p>
        </p:txBody>
      </p:sp>
      <p:sp>
        <p:nvSpPr>
          <p:cNvPr id="141" name="Google Shape;141;p21"/>
          <p:cNvSpPr/>
          <p:nvPr/>
        </p:nvSpPr>
        <p:spPr>
          <a:xfrm>
            <a:off x="5269725" y="3716225"/>
            <a:ext cx="3520317" cy="447400"/>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accent5"/>
                </a:solidFill>
                <a:latin typeface="Arial"/>
              </a:rPr>
              <a:t>#ThankGodItsFriday</a:t>
            </a:r>
          </a:p>
        </p:txBody>
      </p:sp>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